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embeddedFontLst>
    <p:embeddedFont>
      <p:font typeface="Roboto"/>
      <p:regular r:id="rId27"/>
      <p:bold r:id="rId28"/>
      <p:italic r:id="rId29"/>
      <p:boldItalic r:id="rId30"/>
    </p:embeddedFont>
    <p:embeddedFont>
      <p:font typeface="Garamond"/>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5" roundtripDataSignature="AMtx7mitXIWeixd8weFYefeAoOIqmkF1V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634C6ED-0915-4EA9-BEF6-85AAA8D9932A}">
  <a:tblStyle styleId="{D634C6ED-0915-4EA9-BEF6-85AAA8D9932A}" styleName="Table_0">
    <a:wholeTbl>
      <a:tcTxStyle b="off" i="off">
        <a:font>
          <a:latin typeface="Garamond"/>
          <a:ea typeface="Garamond"/>
          <a:cs typeface="Garamond"/>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b="off" i="off"/>
      <a:tcStyle>
        <a:fill>
          <a:solidFill>
            <a:srgbClr val="CDD4EA"/>
          </a:solidFill>
        </a:fill>
      </a:tcStyle>
    </a:band1H>
    <a:band2H>
      <a:tcTxStyle b="off" i="off"/>
    </a:band2H>
    <a:band1V>
      <a:tcTxStyle b="off" i="off"/>
      <a:tcStyle>
        <a:fill>
          <a:solidFill>
            <a:srgbClr val="CDD4EA"/>
          </a:solidFill>
        </a:fill>
      </a:tcStyle>
    </a:band1V>
    <a:band2V>
      <a:tcTxStyle b="off" i="off"/>
    </a:band2V>
    <a:lastCol>
      <a:tcTxStyle b="on" i="off">
        <a:font>
          <a:latin typeface="Garamond"/>
          <a:ea typeface="Garamond"/>
          <a:cs typeface="Garamond"/>
        </a:font>
        <a:schemeClr val="lt1"/>
      </a:tcTxStyle>
      <a:tcStyle>
        <a:fill>
          <a:solidFill>
            <a:schemeClr val="accent1"/>
          </a:solidFill>
        </a:fill>
      </a:tcStyle>
    </a:lastCol>
    <a:firstCol>
      <a:tcTxStyle b="on" i="off">
        <a:font>
          <a:latin typeface="Garamond"/>
          <a:ea typeface="Garamond"/>
          <a:cs typeface="Garamond"/>
        </a:font>
        <a:schemeClr val="lt1"/>
      </a:tcTxStyle>
      <a:tcStyle>
        <a:fill>
          <a:solidFill>
            <a:schemeClr val="accent1"/>
          </a:solidFill>
        </a:fill>
      </a:tcStyle>
    </a:firstCol>
    <a:lastRow>
      <a:tcTxStyle b="on" i="off">
        <a:font>
          <a:latin typeface="Garamond"/>
          <a:ea typeface="Garamond"/>
          <a:cs typeface="Garamond"/>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Garamond"/>
          <a:ea typeface="Garamond"/>
          <a:cs typeface="Garamond"/>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94642992-1F0F-4E1A-BEE0-233E61DA3372}"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aramond-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Garamond-italic.fntdata"/><Relationship Id="rId10" Type="http://schemas.openxmlformats.org/officeDocument/2006/relationships/slide" Target="slides/slide5.xml"/><Relationship Id="rId32" Type="http://schemas.openxmlformats.org/officeDocument/2006/relationships/font" Target="fonts/Garamond-bold.fntdata"/><Relationship Id="rId13" Type="http://schemas.openxmlformats.org/officeDocument/2006/relationships/slide" Target="slides/slide8.xml"/><Relationship Id="rId35" Type="http://customschemas.google.com/relationships/presentationmetadata" Target="metadata"/><Relationship Id="rId12" Type="http://schemas.openxmlformats.org/officeDocument/2006/relationships/slide" Target="slides/slide7.xml"/><Relationship Id="rId34" Type="http://schemas.openxmlformats.org/officeDocument/2006/relationships/font" Target="fonts/Garamond-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17ee9bdc08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g317ee9bdc08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18097c781b_0_2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4" name="Google Shape;294;g318097c781b_0_2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18097c781b_0_28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7" name="Google Shape;307;g318097c781b_0_2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1804a78ffc_1_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8" name="Google Shape;318;g31804a78ffc_1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1804a78ffc_1_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3" name="Google Shape;333;g31804a78ffc_1_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18178ada70_0_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317500" lvl="0" marL="457200" rtl="0" algn="l">
              <a:lnSpc>
                <a:spcPct val="100000"/>
              </a:lnSpc>
              <a:spcBef>
                <a:spcPts val="0"/>
              </a:spcBef>
              <a:spcAft>
                <a:spcPts val="0"/>
              </a:spcAft>
              <a:buClr>
                <a:schemeClr val="dk1"/>
              </a:buClr>
              <a:buSzPts val="1400"/>
              <a:buChar char="-"/>
            </a:pPr>
            <a:r>
              <a:t/>
            </a:r>
            <a:endParaRPr/>
          </a:p>
          <a:p>
            <a:pPr indent="0" lvl="0" marL="0" rtl="0" algn="l">
              <a:lnSpc>
                <a:spcPct val="100000"/>
              </a:lnSpc>
              <a:spcBef>
                <a:spcPts val="0"/>
              </a:spcBef>
              <a:spcAft>
                <a:spcPts val="0"/>
              </a:spcAft>
              <a:buSzPts val="1400"/>
              <a:buNone/>
            </a:pPr>
            <a:r>
              <a:t/>
            </a:r>
            <a:endParaRPr/>
          </a:p>
        </p:txBody>
      </p:sp>
      <p:sp>
        <p:nvSpPr>
          <p:cNvPr id="347" name="Google Shape;347;g318178ada70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318178ada70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318178ada70_0_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g318178ada70_0_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317500" lvl="0" marL="457200" rtl="0" algn="l">
              <a:lnSpc>
                <a:spcPct val="100000"/>
              </a:lnSpc>
              <a:spcBef>
                <a:spcPts val="0"/>
              </a:spcBef>
              <a:spcAft>
                <a:spcPts val="0"/>
              </a:spcAft>
              <a:buSzPts val="1400"/>
              <a:buChar char="-"/>
            </a:pPr>
            <a:r>
              <a:t/>
            </a:r>
            <a:endParaRPr/>
          </a:p>
        </p:txBody>
      </p:sp>
      <p:sp>
        <p:nvSpPr>
          <p:cNvPr id="369" name="Google Shape;369;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317fb11f610_2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1" name="Google Shape;381;g317fb11f610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316a983b49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316a983b490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g316a983b490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8" name="Google Shape;398;p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9" name="Google Shape;399;p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17ee9bdc08_0_8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800"/>
              <a:buFont typeface="Arial"/>
              <a:buNone/>
            </a:pPr>
            <a:r>
              <a:t/>
            </a:r>
            <a:endParaRPr>
              <a:solidFill>
                <a:srgbClr val="102747"/>
              </a:solidFill>
            </a:endParaRPr>
          </a:p>
          <a:p>
            <a:pPr indent="0" lvl="0" marL="0" rtl="0" algn="l">
              <a:lnSpc>
                <a:spcPct val="100000"/>
              </a:lnSpc>
              <a:spcBef>
                <a:spcPts val="0"/>
              </a:spcBef>
              <a:spcAft>
                <a:spcPts val="0"/>
              </a:spcAft>
              <a:buSzPts val="1400"/>
              <a:buNone/>
            </a:pPr>
            <a:r>
              <a:t/>
            </a:r>
            <a:endParaRPr/>
          </a:p>
        </p:txBody>
      </p:sp>
      <p:sp>
        <p:nvSpPr>
          <p:cNvPr id="100" name="Google Shape;100;g317ee9bdc08_0_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318097c781b_0_3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7" name="Google Shape;407;g318097c781b_0_3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8" name="Google Shape;408;g318097c781b_0_3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16a983b490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6" name="Google Shape;416;g316a983b490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7" name="Google Shape;417;g316a983b490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18097c781b_0_9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0" name="Google Shape;120;g318097c781b_0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18097c781b_0_1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0" name="Google Shape;130;g318097c781b_0_1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18097c781b_0_19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Thanks Yemi…</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Michigan Avenue Fitness Center offers an extensive range of services. </a:t>
            </a:r>
            <a:endParaRPr/>
          </a:p>
          <a:p>
            <a:pPr indent="0" lvl="0" marL="0" rtl="0" algn="l">
              <a:lnSpc>
                <a:spcPct val="100000"/>
              </a:lnSpc>
              <a:spcBef>
                <a:spcPts val="0"/>
              </a:spcBef>
              <a:spcAft>
                <a:spcPts val="0"/>
              </a:spcAft>
              <a:buSzPts val="1400"/>
              <a:buNone/>
            </a:pPr>
            <a:r>
              <a:t/>
            </a:r>
            <a:endParaRPr/>
          </a:p>
          <a:p>
            <a:pPr indent="0" lvl="0" marL="0" rtl="0" algn="l">
              <a:spcBef>
                <a:spcPts val="0"/>
              </a:spcBef>
              <a:spcAft>
                <a:spcPts val="0"/>
              </a:spcAft>
              <a:buClr>
                <a:schemeClr val="dk1"/>
              </a:buClr>
              <a:buSzPts val="1400"/>
              <a:buFont typeface="Arial"/>
              <a:buNone/>
            </a:pPr>
            <a:r>
              <a:rPr lang="en-US"/>
              <a:t>There are 105 employees and just over 3k active members at its first and only location. It spans 15,000 feet in Chicago’s historic Gold Coast area.</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Right now with one location and a new/eager CEO, it is an opportune time to implement a data governance framework before hopes of expansion.</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Now let’s get into the current state and how Michigan Ave measures up against an optimal environment for such implementation.</a:t>
            </a:r>
            <a:endParaRPr/>
          </a:p>
        </p:txBody>
      </p:sp>
      <p:sp>
        <p:nvSpPr>
          <p:cNvPr id="139" name="Google Shape;139;g318097c781b_0_1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1804a78ffc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1) Michigan Avenue Fitness Center’s new CEO intends on hiring a consulting firm to incorporate data governance initiatives and to create a framework that aligns with its goals. These goals include focusing on enhanced customer engagement, improved operational efficiency, and </a:t>
            </a:r>
            <a:r>
              <a:rPr lang="en-US"/>
              <a:t>meeting</a:t>
            </a:r>
            <a:r>
              <a:rPr lang="en-US"/>
              <a:t> regulatory compliance.</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2) Our firm strongly suggests that the leadership team begins forming a Centralized Data Management Office to oversee implementation and execution of a data governance framework. No such council currently exists. This will be critical for managing </a:t>
            </a:r>
            <a:r>
              <a:rPr lang="en-US"/>
              <a:t>policies</a:t>
            </a:r>
            <a:r>
              <a:rPr lang="en-US"/>
              <a:t>, processes, roles, and technology to maintain data integrity, security, and accessibility, while promoting cross-departmental collaboration.</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3) Data ownership is not clearly established which makes it difficult to assign stewardship roles for people who can report directly to the DMO from each department. This is something that needs to improve as stewards will be required to </a:t>
            </a:r>
            <a:r>
              <a:rPr lang="en-US"/>
              <a:t>maintain</a:t>
            </a:r>
            <a:r>
              <a:rPr lang="en-US"/>
              <a:t> data quality, security, privacy, and ensure compliance with regulations.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4) Governance policies and processes will need to be established as well, at each level of ownership, to ensure proper management and security. There is no current tracking of data quality and limited enforcement of security and access controls.</a:t>
            </a:r>
            <a:endParaRPr/>
          </a:p>
        </p:txBody>
      </p:sp>
      <p:sp>
        <p:nvSpPr>
          <p:cNvPr id="155" name="Google Shape;155;g31804a78ffc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1804a78ffc_0_3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Based off our current state assessment, we see three accomplishments that will have </a:t>
            </a:r>
            <a:r>
              <a:rPr lang="en-US"/>
              <a:t>Michigan Avenue Fitness Center well on its way towards modernization: establishing a data governance council, implementing the McKinsey Data Governance Framework, and following the ICARE Core Values guiding principles.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A data governance council will be established to oversee strategizing data governance programs, raise awareness for the importance of data governance, approve policies, prioritize projects, enable ongoing support, and ensure data quality and compliance. This council will include cross-functional representation to ensure that the entire organization is on board.</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The McKinsey Data Governance Framework consists of components that will be implemented to achieve data governance. These components include Leadership and Sponsorship (starting with the Data Governance Council), Governance structure, policies and procedures, Data Stewards (functional leaders that report directly to the council), Technology solutions, and integration with business goals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The ICARE Core Values are as follows: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Integrity - we will implement data validation processes and audits around those processes to ensure data accuracy and consistency.</a:t>
            </a:r>
            <a:endParaRPr/>
          </a:p>
          <a:p>
            <a:pPr indent="0" lvl="0" marL="0" rtl="0" algn="l">
              <a:lnSpc>
                <a:spcPct val="100000"/>
              </a:lnSpc>
              <a:spcBef>
                <a:spcPts val="0"/>
              </a:spcBef>
              <a:spcAft>
                <a:spcPts val="0"/>
              </a:spcAft>
              <a:buSzPts val="1400"/>
              <a:buNone/>
            </a:pPr>
            <a:r>
              <a:rPr lang="en-US"/>
              <a:t>Commitment - we will get all levels of the organization on board and the data governance council will assist with dedicating resources to manage data and train employees on data governance policies</a:t>
            </a:r>
            <a:endParaRPr/>
          </a:p>
          <a:p>
            <a:pPr indent="0" lvl="0" marL="0" rtl="0" algn="l">
              <a:lnSpc>
                <a:spcPct val="100000"/>
              </a:lnSpc>
              <a:spcBef>
                <a:spcPts val="0"/>
              </a:spcBef>
              <a:spcAft>
                <a:spcPts val="0"/>
              </a:spcAft>
              <a:buSzPts val="1400"/>
              <a:buNone/>
            </a:pPr>
            <a:r>
              <a:rPr lang="en-US"/>
              <a:t>Advocacy - we will promote the importance of data governance across the organization to establish a consistent culture that prioritizes it</a:t>
            </a:r>
            <a:endParaRPr/>
          </a:p>
          <a:p>
            <a:pPr indent="0" lvl="0" marL="0" rtl="0" algn="l">
              <a:lnSpc>
                <a:spcPct val="100000"/>
              </a:lnSpc>
              <a:spcBef>
                <a:spcPts val="0"/>
              </a:spcBef>
              <a:spcAft>
                <a:spcPts val="0"/>
              </a:spcAft>
              <a:buSzPts val="1400"/>
              <a:buNone/>
            </a:pPr>
            <a:r>
              <a:rPr lang="en-US"/>
              <a:t>Respect - we will implement strict access controls to safeguard sensitive information. This will build trust with stakeholders and protect the organization from legal and reputational risks.</a:t>
            </a:r>
            <a:endParaRPr/>
          </a:p>
          <a:p>
            <a:pPr indent="0" lvl="0" marL="0" rtl="0" algn="l">
              <a:lnSpc>
                <a:spcPct val="100000"/>
              </a:lnSpc>
              <a:spcBef>
                <a:spcPts val="0"/>
              </a:spcBef>
              <a:spcAft>
                <a:spcPts val="0"/>
              </a:spcAft>
              <a:buSzPts val="1400"/>
              <a:buNone/>
            </a:pPr>
            <a:r>
              <a:rPr lang="en-US"/>
              <a:t>Excellence - obsession with excellence around data governance, through continuous development and improvement of best practices is critical. This includes integrating and leveraging advanced technologies and granting access across the organization.                                                          </a:t>
            </a:r>
            <a:endParaRPr/>
          </a:p>
          <a:p>
            <a:pPr indent="0" lvl="0" marL="0" rtl="0" algn="l">
              <a:lnSpc>
                <a:spcPct val="100000"/>
              </a:lnSpc>
              <a:spcBef>
                <a:spcPts val="0"/>
              </a:spcBef>
              <a:spcAft>
                <a:spcPts val="0"/>
              </a:spcAft>
              <a:buSzPts val="1400"/>
              <a:buNone/>
            </a:pPr>
            <a:r>
              <a:rPr b="1" lang="en-US"/>
              <a:t>With that, I’ll pass it off to Satvek to go over the Scope of Work</a:t>
            </a:r>
            <a:endParaRPr b="1"/>
          </a:p>
        </p:txBody>
      </p:sp>
      <p:sp>
        <p:nvSpPr>
          <p:cNvPr id="207" name="Google Shape;207;g31804a78ffc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17ee9bdc08_0_1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1" name="Google Shape;241;g317ee9bdc08_0_1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17ee9bdc08_0_29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5" name="Google Shape;255;g317ee9bdc08_0_2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66"/>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Garamond"/>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66"/>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6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6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6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8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87"/>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8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8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8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88"/>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88"/>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8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8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8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6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6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102747"/>
              </a:buClr>
              <a:buSzPts val="2800"/>
              <a:buFont typeface="Garamond"/>
              <a:buChar char="›"/>
              <a:defRPr/>
            </a:lvl1pPr>
            <a:lvl2pPr indent="-381000" lvl="1" marL="914400" algn="l">
              <a:lnSpc>
                <a:spcPct val="90000"/>
              </a:lnSpc>
              <a:spcBef>
                <a:spcPts val="500"/>
              </a:spcBef>
              <a:spcAft>
                <a:spcPts val="0"/>
              </a:spcAft>
              <a:buClr>
                <a:srgbClr val="102747"/>
              </a:buClr>
              <a:buSzPts val="2400"/>
              <a:buFont typeface="Garamond"/>
              <a:buChar char="›"/>
              <a:defRPr/>
            </a:lvl2pPr>
            <a:lvl3pPr indent="-355600" lvl="2" marL="1371600" algn="l">
              <a:lnSpc>
                <a:spcPct val="90000"/>
              </a:lnSpc>
              <a:spcBef>
                <a:spcPts val="500"/>
              </a:spcBef>
              <a:spcAft>
                <a:spcPts val="0"/>
              </a:spcAft>
              <a:buClr>
                <a:srgbClr val="102747"/>
              </a:buClr>
              <a:buSzPts val="2000"/>
              <a:buFont typeface="Garamond"/>
              <a:buChar char="›"/>
              <a:defRPr/>
            </a:lvl3pPr>
            <a:lvl4pPr indent="-342900" lvl="3" marL="1828800" algn="l">
              <a:lnSpc>
                <a:spcPct val="90000"/>
              </a:lnSpc>
              <a:spcBef>
                <a:spcPts val="500"/>
              </a:spcBef>
              <a:spcAft>
                <a:spcPts val="0"/>
              </a:spcAft>
              <a:buClr>
                <a:srgbClr val="102747"/>
              </a:buClr>
              <a:buSzPts val="1800"/>
              <a:buFont typeface="Garamond"/>
              <a:buChar char="›"/>
              <a:defRPr/>
            </a:lvl4pPr>
            <a:lvl5pPr indent="-342900" lvl="4" marL="2286000" algn="l">
              <a:lnSpc>
                <a:spcPct val="90000"/>
              </a:lnSpc>
              <a:spcBef>
                <a:spcPts val="500"/>
              </a:spcBef>
              <a:spcAft>
                <a:spcPts val="0"/>
              </a:spcAft>
              <a:buClr>
                <a:srgbClr val="102747"/>
              </a:buClr>
              <a:buSzPts val="1800"/>
              <a:buFont typeface="Garamond"/>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6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6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6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 name="Shape 27"/>
        <p:cNvGrpSpPr/>
        <p:nvPr/>
      </p:nvGrpSpPr>
      <p:grpSpPr>
        <a:xfrm>
          <a:off x="0" y="0"/>
          <a:ext cx="0" cy="0"/>
          <a:chOff x="0" y="0"/>
          <a:chExt cx="0" cy="0"/>
        </a:xfrm>
      </p:grpSpPr>
      <p:sp>
        <p:nvSpPr>
          <p:cNvPr id="28" name="Google Shape;28;p7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7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7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81"/>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Garamond"/>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81"/>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8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8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8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8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82"/>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82"/>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8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8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8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83"/>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83"/>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83"/>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83"/>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83"/>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8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8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8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8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85"/>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Garamond"/>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85"/>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85"/>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8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8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8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86"/>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Garamond"/>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86"/>
          <p:cNvSpPr/>
          <p:nvPr>
            <p:ph idx="2" type="pic"/>
          </p:nvPr>
        </p:nvSpPr>
        <p:spPr>
          <a:xfrm>
            <a:off x="5183188" y="987425"/>
            <a:ext cx="6172200" cy="4873500"/>
          </a:xfrm>
          <a:prstGeom prst="rect">
            <a:avLst/>
          </a:prstGeom>
          <a:noFill/>
          <a:ln>
            <a:noFill/>
          </a:ln>
        </p:spPr>
      </p:sp>
      <p:sp>
        <p:nvSpPr>
          <p:cNvPr id="68" name="Google Shape;68;p86"/>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8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8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8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6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Garamond"/>
              <a:buNone/>
              <a:defRPr b="0" i="0" sz="440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6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Garamond"/>
                <a:ea typeface="Garamond"/>
                <a:cs typeface="Garamond"/>
                <a:sym typeface="Garamond"/>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Garamond"/>
                <a:ea typeface="Garamond"/>
                <a:cs typeface="Garamond"/>
                <a:sym typeface="Garamond"/>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Garamond"/>
                <a:ea typeface="Garamond"/>
                <a:cs typeface="Garamond"/>
                <a:sym typeface="Garamond"/>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9pPr>
          </a:lstStyle>
          <a:p/>
        </p:txBody>
      </p:sp>
      <p:sp>
        <p:nvSpPr>
          <p:cNvPr id="12" name="Google Shape;12;p6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13" name="Google Shape;13;p6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14" name="Google Shape;14;p6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www.collibra.com/us/en/blog/data-governance-council-what-is-it-and-why-do-you-need-one" TargetMode="External"/><Relationship Id="rId4" Type="http://schemas.openxmlformats.org/officeDocument/2006/relationships/hyperlink" Target="https://www.aidataanalytics.network/data-governance/articles/data-quality-crisis-new-survey-reveals-77-of-organizations-have-quality-issues" TargetMode="External"/><Relationship Id="rId5" Type="http://schemas.openxmlformats.org/officeDocument/2006/relationships/hyperlink" Target="https://www.aidataanalytics.network/data-governance/articles/data-quality-crisis-new-survey-reveals-77-of-organizations-have-quality-issues" TargetMode="External"/><Relationship Id="rId6" Type="http://schemas.openxmlformats.org/officeDocument/2006/relationships/hyperlink" Target="https://www.datagalaxy.com/en/blog/7-core-principles-of-data-governance/" TargetMode="External"/><Relationship Id="rId7" Type="http://schemas.openxmlformats.org/officeDocument/2006/relationships/hyperlink" Target="https://www.datagovernance.com/dgi-data-governance-maturity-model" TargetMode="External"/><Relationship Id="rId8" Type="http://schemas.openxmlformats.org/officeDocument/2006/relationships/hyperlink" Target="https://www.epa.gov/sites/default/files/2020-09/documents/epadatagovernancecouncilcharter.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jpg"/><Relationship Id="rId5" Type="http://schemas.openxmlformats.org/officeDocument/2006/relationships/image" Target="../media/image2.jpg"/><Relationship Id="rId6" Type="http://schemas.openxmlformats.org/officeDocument/2006/relationships/image" Target="../media/image15.jpg"/><Relationship Id="rId7"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www.gartner.com/en/documents/3886395" TargetMode="External"/><Relationship Id="rId4" Type="http://schemas.openxmlformats.org/officeDocument/2006/relationships/hyperlink" Target="https://www.ibm.com/blogs/data-governance-maturity-model" TargetMode="External"/><Relationship Id="rId5" Type="http://schemas.openxmlformats.org/officeDocument/2006/relationships/hyperlink" Target="https://www.idsalliance.org/reports/2023-data-access-and-security-survey" TargetMode="External"/><Relationship Id="rId6" Type="http://schemas.openxmlformats.org/officeDocument/2006/relationships/hyperlink" Target="https://atlan.com/mckinsey-data-governance-framework/" TargetMode="External"/><Relationship Id="rId7" Type="http://schemas.openxmlformats.org/officeDocument/2006/relationships/hyperlink" Target="https://www.mckinsey.com/capabilities/mckinsey-digital/our-insights/designing-data-governance-that-delivers-valu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g317ee9bdc08_0_0"/>
          <p:cNvSpPr/>
          <p:nvPr/>
        </p:nvSpPr>
        <p:spPr>
          <a:xfrm>
            <a:off x="9299732" y="0"/>
            <a:ext cx="2892300" cy="68580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89" name="Google Shape;89;g317ee9bdc08_0_0"/>
          <p:cNvSpPr txBox="1"/>
          <p:nvPr>
            <p:ph idx="10" type="dt"/>
          </p:nvPr>
        </p:nvSpPr>
        <p:spPr>
          <a:xfrm>
            <a:off x="8784383" y="6313047"/>
            <a:ext cx="2743200" cy="3651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1400"/>
              <a:buNone/>
            </a:pPr>
            <a:r>
              <a:rPr lang="en-US" sz="1600">
                <a:solidFill>
                  <a:schemeClr val="lt1"/>
                </a:solidFill>
              </a:rPr>
              <a:t>11/20/2024</a:t>
            </a:r>
            <a:endParaRPr sz="1600">
              <a:solidFill>
                <a:schemeClr val="lt1"/>
              </a:solidFill>
            </a:endParaRPr>
          </a:p>
        </p:txBody>
      </p:sp>
      <p:cxnSp>
        <p:nvCxnSpPr>
          <p:cNvPr id="90" name="Google Shape;90;g317ee9bdc08_0_0"/>
          <p:cNvCxnSpPr/>
          <p:nvPr/>
        </p:nvCxnSpPr>
        <p:spPr>
          <a:xfrm>
            <a:off x="0" y="6495609"/>
            <a:ext cx="9299700" cy="0"/>
          </a:xfrm>
          <a:prstGeom prst="straightConnector1">
            <a:avLst/>
          </a:prstGeom>
          <a:noFill/>
          <a:ln cap="flat" cmpd="sng" w="9525">
            <a:solidFill>
              <a:srgbClr val="BFBFBF"/>
            </a:solidFill>
            <a:prstDash val="solid"/>
            <a:miter lim="800000"/>
            <a:headEnd len="sm" w="sm" type="none"/>
            <a:tailEnd len="sm" w="sm" type="none"/>
          </a:ln>
        </p:spPr>
      </p:cxnSp>
      <p:sp>
        <p:nvSpPr>
          <p:cNvPr id="91" name="Google Shape;91;g317ee9bdc08_0_0"/>
          <p:cNvSpPr/>
          <p:nvPr/>
        </p:nvSpPr>
        <p:spPr>
          <a:xfrm>
            <a:off x="313439" y="2563200"/>
            <a:ext cx="11148900" cy="34947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grpSp>
        <p:nvGrpSpPr>
          <p:cNvPr id="92" name="Google Shape;92;g317ee9bdc08_0_0"/>
          <p:cNvGrpSpPr/>
          <p:nvPr/>
        </p:nvGrpSpPr>
        <p:grpSpPr>
          <a:xfrm>
            <a:off x="668399" y="3215605"/>
            <a:ext cx="8987511" cy="2571183"/>
            <a:chOff x="-113591" y="1737253"/>
            <a:chExt cx="8987511" cy="2571183"/>
          </a:xfrm>
        </p:grpSpPr>
        <p:sp>
          <p:nvSpPr>
            <p:cNvPr id="93" name="Google Shape;93;g317ee9bdc08_0_0"/>
            <p:cNvSpPr txBox="1"/>
            <p:nvPr/>
          </p:nvSpPr>
          <p:spPr>
            <a:xfrm>
              <a:off x="810520" y="1737253"/>
              <a:ext cx="8063400" cy="1169700"/>
            </a:xfrm>
            <a:prstGeom prst="rect">
              <a:avLst/>
            </a:prstGeom>
            <a:noFill/>
            <a:ln>
              <a:noFill/>
            </a:ln>
          </p:spPr>
          <p:txBody>
            <a:bodyPr anchorCtr="0" anchor="b" bIns="0" lIns="0" spcFirstLastPara="1" rIns="0" wrap="square" tIns="0">
              <a:spAutoFit/>
            </a:bodyPr>
            <a:lstStyle/>
            <a:p>
              <a:pPr indent="0" lvl="0" marL="0" marR="0" rtl="0" algn="ctr">
                <a:lnSpc>
                  <a:spcPct val="100000"/>
                </a:lnSpc>
                <a:spcBef>
                  <a:spcPts val="0"/>
                </a:spcBef>
                <a:spcAft>
                  <a:spcPts val="0"/>
                </a:spcAft>
                <a:buClr>
                  <a:srgbClr val="000000"/>
                </a:buClr>
                <a:buSzPts val="3800"/>
                <a:buFont typeface="Arial"/>
                <a:buNone/>
              </a:pPr>
              <a:r>
                <a:rPr b="1" lang="en-US" sz="3800">
                  <a:solidFill>
                    <a:srgbClr val="102747"/>
                  </a:solidFill>
                  <a:latin typeface="Garamond"/>
                  <a:ea typeface="Garamond"/>
                  <a:cs typeface="Garamond"/>
                  <a:sym typeface="Garamond"/>
                </a:rPr>
                <a:t>Data Governance Framework Proposal</a:t>
              </a:r>
              <a:endParaRPr b="1" i="0" sz="3800" u="none" cap="none" strike="noStrike">
                <a:solidFill>
                  <a:srgbClr val="102747"/>
                </a:solidFill>
                <a:latin typeface="Garamond"/>
                <a:ea typeface="Garamond"/>
                <a:cs typeface="Garamond"/>
                <a:sym typeface="Garamond"/>
              </a:endParaRPr>
            </a:p>
            <a:p>
              <a:pPr indent="457200" lvl="0" marL="0" marR="0" rtl="0" algn="l">
                <a:lnSpc>
                  <a:spcPct val="100000"/>
                </a:lnSpc>
                <a:spcBef>
                  <a:spcPts val="0"/>
                </a:spcBef>
                <a:spcAft>
                  <a:spcPts val="0"/>
                </a:spcAft>
                <a:buClr>
                  <a:srgbClr val="000000"/>
                </a:buClr>
                <a:buSzPts val="3800"/>
                <a:buFont typeface="Arial"/>
                <a:buNone/>
              </a:pPr>
              <a:r>
                <a:rPr b="0" i="0" lang="en-US" sz="2800" u="none" cap="none" strike="noStrike">
                  <a:solidFill>
                    <a:srgbClr val="102747"/>
                  </a:solidFill>
                  <a:latin typeface="Garamond"/>
                  <a:ea typeface="Garamond"/>
                  <a:cs typeface="Garamond"/>
                  <a:sym typeface="Garamond"/>
                </a:rPr>
                <a:t>             Michigan Avenue Fitness Center</a:t>
              </a:r>
              <a:r>
                <a:rPr b="1" i="0" lang="en-US" sz="3800" u="none" cap="none" strike="noStrike">
                  <a:solidFill>
                    <a:srgbClr val="102747"/>
                  </a:solidFill>
                  <a:latin typeface="Garamond"/>
                  <a:ea typeface="Garamond"/>
                  <a:cs typeface="Garamond"/>
                  <a:sym typeface="Garamond"/>
                </a:rPr>
                <a:t> </a:t>
              </a:r>
              <a:endParaRPr b="1" i="0" sz="3800" u="none" cap="none" strike="noStrike">
                <a:solidFill>
                  <a:srgbClr val="000000"/>
                </a:solidFill>
                <a:latin typeface="Arial"/>
                <a:ea typeface="Arial"/>
                <a:cs typeface="Arial"/>
                <a:sym typeface="Arial"/>
              </a:endParaRPr>
            </a:p>
          </p:txBody>
        </p:sp>
        <p:sp>
          <p:nvSpPr>
            <p:cNvPr id="94" name="Google Shape;94;g317ee9bdc08_0_0"/>
            <p:cNvSpPr txBox="1"/>
            <p:nvPr/>
          </p:nvSpPr>
          <p:spPr>
            <a:xfrm>
              <a:off x="-113591" y="3554236"/>
              <a:ext cx="8631300" cy="754200"/>
            </a:xfrm>
            <a:prstGeom prst="rect">
              <a:avLst/>
            </a:prstGeom>
            <a:noFill/>
            <a:ln>
              <a:noFill/>
            </a:ln>
          </p:spPr>
          <p:txBody>
            <a:bodyPr anchorCtr="0" anchor="t" bIns="0" lIns="0" spcFirstLastPara="1" rIns="0" wrap="square" tIns="0">
              <a:spAutoFit/>
            </a:bodyPr>
            <a:lstStyle/>
            <a:p>
              <a:pPr indent="457200" lvl="0" marL="457200" marR="0" rtl="0" algn="l">
                <a:lnSpc>
                  <a:spcPct val="100000"/>
                </a:lnSpc>
                <a:spcBef>
                  <a:spcPts val="0"/>
                </a:spcBef>
                <a:spcAft>
                  <a:spcPts val="0"/>
                </a:spcAft>
                <a:buClr>
                  <a:srgbClr val="000000"/>
                </a:buClr>
                <a:buSzPts val="2800"/>
                <a:buFont typeface="Arial"/>
                <a:buNone/>
              </a:pPr>
              <a:r>
                <a:rPr lang="en-US" sz="1600">
                  <a:solidFill>
                    <a:srgbClr val="102747"/>
                  </a:solidFill>
                  <a:latin typeface="Garamond"/>
                  <a:ea typeface="Garamond"/>
                  <a:cs typeface="Garamond"/>
                  <a:sym typeface="Garamond"/>
                </a:rPr>
                <a:t>Consulting Firm: Northwestern and Company</a:t>
              </a:r>
              <a:endParaRPr sz="1600">
                <a:solidFill>
                  <a:srgbClr val="102747"/>
                </a:solidFill>
                <a:latin typeface="Garamond"/>
                <a:ea typeface="Garamond"/>
                <a:cs typeface="Garamond"/>
                <a:sym typeface="Garamond"/>
              </a:endParaRPr>
            </a:p>
            <a:p>
              <a:pPr indent="0" lvl="0" marL="914400" marR="0" rtl="0" algn="l">
                <a:lnSpc>
                  <a:spcPct val="100000"/>
                </a:lnSpc>
                <a:spcBef>
                  <a:spcPts val="0"/>
                </a:spcBef>
                <a:spcAft>
                  <a:spcPts val="0"/>
                </a:spcAft>
                <a:buClr>
                  <a:srgbClr val="000000"/>
                </a:buClr>
                <a:buSzPts val="2800"/>
                <a:buFont typeface="Arial"/>
                <a:buNone/>
              </a:pPr>
              <a:r>
                <a:rPr lang="en-US" sz="1600">
                  <a:solidFill>
                    <a:srgbClr val="102747"/>
                  </a:solidFill>
                  <a:latin typeface="Garamond"/>
                  <a:ea typeface="Garamond"/>
                  <a:cs typeface="Garamond"/>
                  <a:sym typeface="Garamond"/>
                </a:rPr>
                <a:t>Partners: Jamia Russell, Patrick Eckland, Satvik Yagnamurthy, Yemi Adetutu, Yinwei Wang</a:t>
              </a:r>
              <a:endParaRPr sz="1600">
                <a:solidFill>
                  <a:srgbClr val="102747"/>
                </a:solidFill>
                <a:latin typeface="Garamond"/>
                <a:ea typeface="Garamond"/>
                <a:cs typeface="Garamond"/>
                <a:sym typeface="Garamond"/>
              </a:endParaRPr>
            </a:p>
            <a:p>
              <a:pPr indent="0" lvl="0" marL="914400" marR="0" rtl="0" algn="l">
                <a:lnSpc>
                  <a:spcPct val="100000"/>
                </a:lnSpc>
                <a:spcBef>
                  <a:spcPts val="0"/>
                </a:spcBef>
                <a:spcAft>
                  <a:spcPts val="0"/>
                </a:spcAft>
                <a:buClr>
                  <a:srgbClr val="000000"/>
                </a:buClr>
                <a:buSzPts val="2800"/>
                <a:buFont typeface="Arial"/>
                <a:buNone/>
              </a:pPr>
              <a:r>
                <a:t/>
              </a:r>
              <a:endParaRPr b="0" i="0" sz="1700" u="none" cap="none" strike="noStrike">
                <a:solidFill>
                  <a:srgbClr val="102747"/>
                </a:solidFill>
                <a:latin typeface="Garamond"/>
                <a:ea typeface="Garamond"/>
                <a:cs typeface="Garamond"/>
                <a:sym typeface="Garamond"/>
              </a:endParaRPr>
            </a:p>
          </p:txBody>
        </p:sp>
        <p:cxnSp>
          <p:nvCxnSpPr>
            <p:cNvPr id="95" name="Google Shape;95;g317ee9bdc08_0_0"/>
            <p:cNvCxnSpPr/>
            <p:nvPr/>
          </p:nvCxnSpPr>
          <p:spPr>
            <a:xfrm>
              <a:off x="810520" y="3281031"/>
              <a:ext cx="8063400" cy="0"/>
            </a:xfrm>
            <a:prstGeom prst="straightConnector1">
              <a:avLst/>
            </a:prstGeom>
            <a:noFill/>
            <a:ln cap="flat" cmpd="sng" w="9525">
              <a:solidFill>
                <a:srgbClr val="BFBFBF"/>
              </a:solidFill>
              <a:prstDash val="solid"/>
              <a:miter lim="800000"/>
              <a:headEnd len="sm" w="sm" type="none"/>
              <a:tailEnd len="sm" w="sm" type="none"/>
            </a:ln>
          </p:spPr>
        </p:cxnSp>
      </p:grpSp>
      <p:cxnSp>
        <p:nvCxnSpPr>
          <p:cNvPr id="96" name="Google Shape;96;g317ee9bdc08_0_0"/>
          <p:cNvCxnSpPr/>
          <p:nvPr/>
        </p:nvCxnSpPr>
        <p:spPr>
          <a:xfrm>
            <a:off x="9299732" y="6495609"/>
            <a:ext cx="856200" cy="0"/>
          </a:xfrm>
          <a:prstGeom prst="straightConnector1">
            <a:avLst/>
          </a:prstGeom>
          <a:noFill/>
          <a:ln cap="flat" cmpd="sng" w="9525">
            <a:solidFill>
              <a:schemeClr val="lt1"/>
            </a:solidFill>
            <a:prstDash val="solid"/>
            <a:miter lim="800000"/>
            <a:headEnd len="sm" w="sm" type="none"/>
            <a:tailEnd len="sm" w="sm" type="none"/>
          </a:ln>
        </p:spPr>
      </p:cxnSp>
      <p:sp>
        <p:nvSpPr>
          <p:cNvPr id="97" name="Google Shape;97;g317ee9bdc08_0_0"/>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g318097c781b_0_252"/>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Baseline Review Assessment</a:t>
            </a:r>
            <a:endParaRPr/>
          </a:p>
        </p:txBody>
      </p:sp>
      <p:sp>
        <p:nvSpPr>
          <p:cNvPr id="297" name="Google Shape;297;g318097c781b_0_252"/>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298" name="Google Shape;298;g318097c781b_0_252"/>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r>
              <a:rPr lang="en-US">
                <a:solidFill>
                  <a:schemeClr val="lt1"/>
                </a:solidFill>
              </a:rPr>
              <a:t>10</a:t>
            </a:r>
            <a:endParaRPr>
              <a:solidFill>
                <a:schemeClr val="lt1"/>
              </a:solidFill>
            </a:endParaRPr>
          </a:p>
        </p:txBody>
      </p:sp>
      <p:cxnSp>
        <p:nvCxnSpPr>
          <p:cNvPr id="299" name="Google Shape;299;g318097c781b_0_252"/>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300" name="Google Shape;300;g318097c781b_0_252"/>
          <p:cNvSpPr txBox="1"/>
          <p:nvPr/>
        </p:nvSpPr>
        <p:spPr>
          <a:xfrm>
            <a:off x="1147370" y="1196700"/>
            <a:ext cx="10066200" cy="1662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1800">
                <a:solidFill>
                  <a:srgbClr val="102747"/>
                </a:solidFill>
                <a:latin typeface="Garamond"/>
                <a:ea typeface="Garamond"/>
                <a:cs typeface="Garamond"/>
                <a:sym typeface="Garamond"/>
              </a:rPr>
              <a:t>Background:</a:t>
            </a:r>
            <a:endParaRPr b="1" sz="1800">
              <a:solidFill>
                <a:srgbClr val="102747"/>
              </a:solidFill>
              <a:latin typeface="Garamond"/>
              <a:ea typeface="Garamond"/>
              <a:cs typeface="Garamond"/>
              <a:sym typeface="Garamond"/>
            </a:endParaRPr>
          </a:p>
          <a:p>
            <a:pPr indent="-342900" lvl="0" marL="457200" marR="0" rtl="0" algn="l">
              <a:lnSpc>
                <a:spcPct val="100000"/>
              </a:lnSpc>
              <a:spcBef>
                <a:spcPts val="0"/>
              </a:spcBef>
              <a:spcAft>
                <a:spcPts val="0"/>
              </a:spcAft>
              <a:buClr>
                <a:srgbClr val="102747"/>
              </a:buClr>
              <a:buSzPts val="1800"/>
              <a:buFont typeface="Garamond"/>
              <a:buChar char="●"/>
            </a:pPr>
            <a:r>
              <a:rPr lang="en-US" sz="1800">
                <a:solidFill>
                  <a:srgbClr val="102747"/>
                </a:solidFill>
                <a:latin typeface="Garamond"/>
                <a:ea typeface="Garamond"/>
                <a:cs typeface="Garamond"/>
                <a:sym typeface="Garamond"/>
              </a:rPr>
              <a:t>77% of organizations struggle with data quality issues, impacting decision-making and efficiency </a:t>
            </a:r>
            <a:endParaRPr sz="1800">
              <a:solidFill>
                <a:srgbClr val="102747"/>
              </a:solidFill>
              <a:latin typeface="Garamond"/>
              <a:ea typeface="Garamond"/>
              <a:cs typeface="Garamond"/>
              <a:sym typeface="Garamond"/>
            </a:endParaRPr>
          </a:p>
          <a:p>
            <a:pPr indent="0" lvl="0" marL="457200" marR="0" rtl="0" algn="l">
              <a:lnSpc>
                <a:spcPct val="100000"/>
              </a:lnSpc>
              <a:spcBef>
                <a:spcPts val="0"/>
              </a:spcBef>
              <a:spcAft>
                <a:spcPts val="0"/>
              </a:spcAft>
              <a:buNone/>
            </a:pPr>
            <a:r>
              <a:rPr lang="en-US" sz="1800">
                <a:solidFill>
                  <a:srgbClr val="102747"/>
                </a:solidFill>
                <a:latin typeface="Garamond"/>
                <a:ea typeface="Garamond"/>
                <a:cs typeface="Garamond"/>
                <a:sym typeface="Garamond"/>
              </a:rPr>
              <a:t>(AI Data and Analytics Network, 2024)</a:t>
            </a:r>
            <a:endParaRPr sz="1800">
              <a:solidFill>
                <a:srgbClr val="102747"/>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800">
              <a:solidFill>
                <a:srgbClr val="102747"/>
              </a:solidFill>
              <a:latin typeface="Garamond"/>
              <a:ea typeface="Garamond"/>
              <a:cs typeface="Garamond"/>
              <a:sym typeface="Garamond"/>
            </a:endParaRPr>
          </a:p>
          <a:p>
            <a:pPr indent="-342900" lvl="0" marL="457200" marR="0" rtl="0" algn="l">
              <a:lnSpc>
                <a:spcPct val="100000"/>
              </a:lnSpc>
              <a:spcBef>
                <a:spcPts val="0"/>
              </a:spcBef>
              <a:spcAft>
                <a:spcPts val="0"/>
              </a:spcAft>
              <a:buClr>
                <a:srgbClr val="102747"/>
              </a:buClr>
              <a:buSzPts val="1800"/>
              <a:buFont typeface="Garamond"/>
              <a:buChar char="●"/>
            </a:pPr>
            <a:r>
              <a:rPr lang="en-US" sz="1800">
                <a:solidFill>
                  <a:srgbClr val="102747"/>
                </a:solidFill>
                <a:latin typeface="Garamond"/>
                <a:ea typeface="Garamond"/>
                <a:cs typeface="Garamond"/>
                <a:sym typeface="Garamond"/>
              </a:rPr>
              <a:t>Sensitive data security and access control remain key concerns for many organizations </a:t>
            </a:r>
            <a:endParaRPr sz="1800">
              <a:solidFill>
                <a:srgbClr val="102747"/>
              </a:solidFill>
              <a:latin typeface="Garamond"/>
              <a:ea typeface="Garamond"/>
              <a:cs typeface="Garamond"/>
              <a:sym typeface="Garamond"/>
            </a:endParaRPr>
          </a:p>
          <a:p>
            <a:pPr indent="0" lvl="0" marL="457200" marR="0" rtl="0" algn="l">
              <a:lnSpc>
                <a:spcPct val="100000"/>
              </a:lnSpc>
              <a:spcBef>
                <a:spcPts val="0"/>
              </a:spcBef>
              <a:spcAft>
                <a:spcPts val="0"/>
              </a:spcAft>
              <a:buNone/>
            </a:pPr>
            <a:r>
              <a:rPr lang="en-US" sz="1800">
                <a:solidFill>
                  <a:srgbClr val="102747"/>
                </a:solidFill>
                <a:latin typeface="Garamond"/>
                <a:ea typeface="Garamond"/>
                <a:cs typeface="Garamond"/>
                <a:sym typeface="Garamond"/>
              </a:rPr>
              <a:t>(Identity Defined Security Alliance, 2023)</a:t>
            </a:r>
            <a:endParaRPr sz="1800">
              <a:solidFill>
                <a:srgbClr val="102747"/>
              </a:solidFill>
              <a:latin typeface="Garamond"/>
              <a:ea typeface="Garamond"/>
              <a:cs typeface="Garamond"/>
              <a:sym typeface="Garamond"/>
            </a:endParaRPr>
          </a:p>
        </p:txBody>
      </p:sp>
      <p:sp>
        <p:nvSpPr>
          <p:cNvPr id="301" name="Google Shape;301;g318097c781b_0_252"/>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pic>
        <p:nvPicPr>
          <p:cNvPr id="302" name="Google Shape;302;g318097c781b_0_252"/>
          <p:cNvPicPr preferRelativeResize="0"/>
          <p:nvPr/>
        </p:nvPicPr>
        <p:blipFill>
          <a:blip r:embed="rId3">
            <a:alphaModFix/>
          </a:blip>
          <a:stretch>
            <a:fillRect/>
          </a:stretch>
        </p:blipFill>
        <p:spPr>
          <a:xfrm>
            <a:off x="399400" y="1196697"/>
            <a:ext cx="605600" cy="605600"/>
          </a:xfrm>
          <a:prstGeom prst="rect">
            <a:avLst/>
          </a:prstGeom>
          <a:noFill/>
          <a:ln>
            <a:noFill/>
          </a:ln>
        </p:spPr>
      </p:pic>
      <p:sp>
        <p:nvSpPr>
          <p:cNvPr id="303" name="Google Shape;303;g318097c781b_0_252"/>
          <p:cNvSpPr txBox="1"/>
          <p:nvPr/>
        </p:nvSpPr>
        <p:spPr>
          <a:xfrm>
            <a:off x="1224220" y="3153600"/>
            <a:ext cx="10066200" cy="2770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1800">
                <a:solidFill>
                  <a:srgbClr val="102747"/>
                </a:solidFill>
                <a:latin typeface="Garamond"/>
                <a:ea typeface="Garamond"/>
                <a:cs typeface="Garamond"/>
                <a:sym typeface="Garamond"/>
              </a:rPr>
              <a:t>Data Governance Maturity Model</a:t>
            </a:r>
            <a:r>
              <a:rPr b="1" lang="en-US" sz="1800">
                <a:solidFill>
                  <a:srgbClr val="102747"/>
                </a:solidFill>
                <a:latin typeface="Garamond"/>
                <a:ea typeface="Garamond"/>
                <a:cs typeface="Garamond"/>
                <a:sym typeface="Garamond"/>
              </a:rPr>
              <a:t>:</a:t>
            </a:r>
            <a:endParaRPr b="1" sz="1800">
              <a:solidFill>
                <a:srgbClr val="102747"/>
              </a:solidFill>
              <a:latin typeface="Garamond"/>
              <a:ea typeface="Garamond"/>
              <a:cs typeface="Garamond"/>
              <a:sym typeface="Garamond"/>
            </a:endParaRPr>
          </a:p>
          <a:p>
            <a:pPr indent="-342900" lvl="0" marL="457200" marR="0" rtl="0" algn="l">
              <a:lnSpc>
                <a:spcPct val="100000"/>
              </a:lnSpc>
              <a:spcBef>
                <a:spcPts val="0"/>
              </a:spcBef>
              <a:spcAft>
                <a:spcPts val="0"/>
              </a:spcAft>
              <a:buClr>
                <a:srgbClr val="102747"/>
              </a:buClr>
              <a:buSzPts val="1800"/>
              <a:buFont typeface="Garamond"/>
              <a:buChar char="●"/>
            </a:pPr>
            <a:r>
              <a:rPr lang="en-US" sz="1800">
                <a:solidFill>
                  <a:srgbClr val="102747"/>
                </a:solidFill>
                <a:latin typeface="Garamond"/>
                <a:ea typeface="Garamond"/>
                <a:cs typeface="Garamond"/>
                <a:sym typeface="Garamond"/>
              </a:rPr>
              <a:t>Gartner’s Data Governance Maturity Model - a framework that evaluates data governance maturity across five stages, from initial (ad-hoc) to optimized (integrated processes)</a:t>
            </a:r>
            <a:endParaRPr sz="1800">
              <a:solidFill>
                <a:srgbClr val="102747"/>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800">
              <a:solidFill>
                <a:srgbClr val="102747"/>
              </a:solidFill>
              <a:latin typeface="Garamond"/>
              <a:ea typeface="Garamond"/>
              <a:cs typeface="Garamond"/>
              <a:sym typeface="Garamond"/>
            </a:endParaRPr>
          </a:p>
          <a:p>
            <a:pPr indent="-342900" lvl="0" marL="457200" marR="0" rtl="0" algn="l">
              <a:lnSpc>
                <a:spcPct val="100000"/>
              </a:lnSpc>
              <a:spcBef>
                <a:spcPts val="0"/>
              </a:spcBef>
              <a:spcAft>
                <a:spcPts val="0"/>
              </a:spcAft>
              <a:buClr>
                <a:srgbClr val="102747"/>
              </a:buClr>
              <a:buSzPts val="1800"/>
              <a:buFont typeface="Garamond"/>
              <a:buChar char="●"/>
            </a:pPr>
            <a:r>
              <a:rPr lang="en-US" sz="1800">
                <a:solidFill>
                  <a:srgbClr val="102747"/>
                </a:solidFill>
                <a:latin typeface="Garamond"/>
                <a:ea typeface="Garamond"/>
                <a:cs typeface="Garamond"/>
                <a:sym typeface="Garamond"/>
              </a:rPr>
              <a:t>The Data Governance Institute (DGI) Maturity Model - a model with five stages that focuses on assessing key aspects of data governance, including policies, data management processes, and technology integration</a:t>
            </a:r>
            <a:endParaRPr sz="1800">
              <a:solidFill>
                <a:srgbClr val="102747"/>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800">
              <a:solidFill>
                <a:srgbClr val="102747"/>
              </a:solidFill>
              <a:latin typeface="Garamond"/>
              <a:ea typeface="Garamond"/>
              <a:cs typeface="Garamond"/>
              <a:sym typeface="Garamond"/>
            </a:endParaRPr>
          </a:p>
          <a:p>
            <a:pPr indent="-342900" lvl="0" marL="457200" marR="0" rtl="0" algn="l">
              <a:lnSpc>
                <a:spcPct val="100000"/>
              </a:lnSpc>
              <a:spcBef>
                <a:spcPts val="0"/>
              </a:spcBef>
              <a:spcAft>
                <a:spcPts val="0"/>
              </a:spcAft>
              <a:buClr>
                <a:srgbClr val="102747"/>
              </a:buClr>
              <a:buSzPts val="1800"/>
              <a:buFont typeface="Garamond"/>
              <a:buChar char="●"/>
            </a:pPr>
            <a:r>
              <a:rPr lang="en-US" sz="1800">
                <a:solidFill>
                  <a:srgbClr val="102747"/>
                </a:solidFill>
                <a:latin typeface="Garamond"/>
                <a:ea typeface="Garamond"/>
                <a:cs typeface="Garamond"/>
                <a:sym typeface="Garamond"/>
              </a:rPr>
              <a:t>IBM’s Data Governance Maturity Model - Multi-stage model that assesses governance maturity in critical areas such as data quality, security, and compliance, with an emphasis on structured processes and technology integration</a:t>
            </a:r>
            <a:endParaRPr sz="1800">
              <a:solidFill>
                <a:srgbClr val="102747"/>
              </a:solidFill>
              <a:latin typeface="Garamond"/>
              <a:ea typeface="Garamond"/>
              <a:cs typeface="Garamond"/>
              <a:sym typeface="Garamond"/>
            </a:endParaRPr>
          </a:p>
        </p:txBody>
      </p:sp>
      <p:pic>
        <p:nvPicPr>
          <p:cNvPr id="304" name="Google Shape;304;g318097c781b_0_252"/>
          <p:cNvPicPr preferRelativeResize="0"/>
          <p:nvPr/>
        </p:nvPicPr>
        <p:blipFill>
          <a:blip r:embed="rId4">
            <a:alphaModFix/>
          </a:blip>
          <a:stretch>
            <a:fillRect/>
          </a:stretch>
        </p:blipFill>
        <p:spPr>
          <a:xfrm>
            <a:off x="507950" y="3252550"/>
            <a:ext cx="388500" cy="388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g318097c781b_0_281"/>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Current Maturity Score</a:t>
            </a:r>
            <a:endParaRPr/>
          </a:p>
        </p:txBody>
      </p:sp>
      <p:sp>
        <p:nvSpPr>
          <p:cNvPr id="310" name="Google Shape;310;g318097c781b_0_281"/>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311" name="Google Shape;311;g318097c781b_0_281"/>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r>
              <a:rPr lang="en-US">
                <a:solidFill>
                  <a:schemeClr val="lt1"/>
                </a:solidFill>
              </a:rPr>
              <a:t>11</a:t>
            </a:r>
            <a:endParaRPr>
              <a:solidFill>
                <a:schemeClr val="lt1"/>
              </a:solidFill>
            </a:endParaRPr>
          </a:p>
        </p:txBody>
      </p:sp>
      <p:cxnSp>
        <p:nvCxnSpPr>
          <p:cNvPr id="312" name="Google Shape;312;g318097c781b_0_281"/>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313" name="Google Shape;313;g318097c781b_0_281"/>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
        <p:nvSpPr>
          <p:cNvPr id="314" name="Google Shape;314;g318097c781b_0_281"/>
          <p:cNvSpPr txBox="1"/>
          <p:nvPr/>
        </p:nvSpPr>
        <p:spPr>
          <a:xfrm>
            <a:off x="637025" y="4868600"/>
            <a:ext cx="10577100" cy="738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102747"/>
              </a:buClr>
              <a:buSzPts val="2000"/>
              <a:buFont typeface="Garamond"/>
              <a:buNone/>
            </a:pPr>
            <a:r>
              <a:rPr lang="en-US" sz="1600">
                <a:solidFill>
                  <a:schemeClr val="dk1"/>
                </a:solidFill>
                <a:latin typeface="Garamond"/>
                <a:ea typeface="Garamond"/>
                <a:cs typeface="Garamond"/>
                <a:sym typeface="Garamond"/>
              </a:rPr>
              <a:t>Michigan Avenue Fitness Center received a </a:t>
            </a:r>
            <a:r>
              <a:rPr b="1" lang="en-US" sz="1600">
                <a:solidFill>
                  <a:schemeClr val="dk1"/>
                </a:solidFill>
                <a:latin typeface="Garamond"/>
                <a:ea typeface="Garamond"/>
                <a:cs typeface="Garamond"/>
                <a:sym typeface="Garamond"/>
              </a:rPr>
              <a:t>62%</a:t>
            </a:r>
            <a:r>
              <a:rPr lang="en-US" sz="1600">
                <a:solidFill>
                  <a:schemeClr val="dk1"/>
                </a:solidFill>
                <a:latin typeface="Garamond"/>
                <a:ea typeface="Garamond"/>
                <a:cs typeface="Garamond"/>
                <a:sym typeface="Garamond"/>
              </a:rPr>
              <a:t> in their data governance maturity assessment, indicating foundational practices in </a:t>
            </a:r>
            <a:r>
              <a:rPr b="1" lang="en-US" sz="1600">
                <a:solidFill>
                  <a:schemeClr val="dk1"/>
                </a:solidFill>
                <a:latin typeface="Garamond"/>
                <a:ea typeface="Garamond"/>
                <a:cs typeface="Garamond"/>
                <a:sym typeface="Garamond"/>
              </a:rPr>
              <a:t>digitization</a:t>
            </a:r>
            <a:r>
              <a:rPr lang="en-US" sz="1600">
                <a:solidFill>
                  <a:schemeClr val="dk1"/>
                </a:solidFill>
                <a:latin typeface="Garamond"/>
                <a:ea typeface="Garamond"/>
                <a:cs typeface="Garamond"/>
                <a:sym typeface="Garamond"/>
              </a:rPr>
              <a:t> and </a:t>
            </a:r>
            <a:r>
              <a:rPr b="1" lang="en-US" sz="1600">
                <a:solidFill>
                  <a:schemeClr val="dk1"/>
                </a:solidFill>
                <a:latin typeface="Garamond"/>
                <a:ea typeface="Garamond"/>
                <a:cs typeface="Garamond"/>
                <a:sym typeface="Garamond"/>
              </a:rPr>
              <a:t>data security</a:t>
            </a:r>
            <a:r>
              <a:rPr lang="en-US" sz="1600">
                <a:solidFill>
                  <a:schemeClr val="dk1"/>
                </a:solidFill>
                <a:latin typeface="Garamond"/>
                <a:ea typeface="Garamond"/>
                <a:cs typeface="Garamond"/>
                <a:sym typeface="Garamond"/>
              </a:rPr>
              <a:t>. However, further improvements are needed in </a:t>
            </a:r>
            <a:r>
              <a:rPr b="1" lang="en-US" sz="1600">
                <a:solidFill>
                  <a:schemeClr val="dk1"/>
                </a:solidFill>
                <a:latin typeface="Garamond"/>
                <a:ea typeface="Garamond"/>
                <a:cs typeface="Garamond"/>
                <a:sym typeface="Garamond"/>
              </a:rPr>
              <a:t>data quality</a:t>
            </a:r>
            <a:r>
              <a:rPr lang="en-US" sz="1600">
                <a:solidFill>
                  <a:schemeClr val="dk1"/>
                </a:solidFill>
                <a:latin typeface="Garamond"/>
                <a:ea typeface="Garamond"/>
                <a:cs typeface="Garamond"/>
                <a:sym typeface="Garamond"/>
              </a:rPr>
              <a:t>, </a:t>
            </a:r>
            <a:r>
              <a:rPr b="1" lang="en-US" sz="1600">
                <a:solidFill>
                  <a:schemeClr val="dk1"/>
                </a:solidFill>
                <a:latin typeface="Garamond"/>
                <a:ea typeface="Garamond"/>
                <a:cs typeface="Garamond"/>
                <a:sym typeface="Garamond"/>
              </a:rPr>
              <a:t>compliance</a:t>
            </a:r>
            <a:r>
              <a:rPr lang="en-US" sz="1600">
                <a:solidFill>
                  <a:schemeClr val="dk1"/>
                </a:solidFill>
                <a:latin typeface="Garamond"/>
                <a:ea typeface="Garamond"/>
                <a:cs typeface="Garamond"/>
                <a:sym typeface="Garamond"/>
              </a:rPr>
              <a:t>, and </a:t>
            </a:r>
            <a:r>
              <a:rPr b="1" lang="en-US" sz="1600">
                <a:solidFill>
                  <a:schemeClr val="dk1"/>
                </a:solidFill>
                <a:latin typeface="Garamond"/>
                <a:ea typeface="Garamond"/>
                <a:cs typeface="Garamond"/>
                <a:sym typeface="Garamond"/>
              </a:rPr>
              <a:t>trust</a:t>
            </a:r>
            <a:r>
              <a:rPr lang="en-US" sz="1600">
                <a:solidFill>
                  <a:schemeClr val="dk1"/>
                </a:solidFill>
                <a:latin typeface="Garamond"/>
                <a:ea typeface="Garamond"/>
                <a:cs typeface="Garamond"/>
                <a:sym typeface="Garamond"/>
              </a:rPr>
              <a:t>. By leveraging the expertise of Northwestern and </a:t>
            </a:r>
            <a:r>
              <a:rPr lang="en-US" sz="1600">
                <a:solidFill>
                  <a:schemeClr val="dk1"/>
                </a:solidFill>
                <a:latin typeface="Garamond"/>
                <a:ea typeface="Garamond"/>
                <a:cs typeface="Garamond"/>
                <a:sym typeface="Garamond"/>
              </a:rPr>
              <a:t>Consulting</a:t>
            </a:r>
            <a:r>
              <a:rPr lang="en-US" sz="1600">
                <a:solidFill>
                  <a:schemeClr val="dk1"/>
                </a:solidFill>
                <a:latin typeface="Garamond"/>
                <a:ea typeface="Garamond"/>
                <a:cs typeface="Garamond"/>
                <a:sym typeface="Garamond"/>
              </a:rPr>
              <a:t> services, an optimal plan can be implemented to advance maturity to the highest level.</a:t>
            </a:r>
            <a:endParaRPr i="0" sz="1600" u="none" cap="none" strike="noStrike">
              <a:solidFill>
                <a:srgbClr val="000000"/>
              </a:solidFill>
              <a:latin typeface="Garamond"/>
              <a:ea typeface="Garamond"/>
              <a:cs typeface="Garamond"/>
              <a:sym typeface="Garamond"/>
            </a:endParaRPr>
          </a:p>
        </p:txBody>
      </p:sp>
      <p:graphicFrame>
        <p:nvGraphicFramePr>
          <p:cNvPr id="315" name="Google Shape;315;g318097c781b_0_281"/>
          <p:cNvGraphicFramePr/>
          <p:nvPr/>
        </p:nvGraphicFramePr>
        <p:xfrm>
          <a:off x="637049" y="1271442"/>
          <a:ext cx="3000000" cy="3000000"/>
        </p:xfrm>
        <a:graphic>
          <a:graphicData uri="http://schemas.openxmlformats.org/drawingml/2006/table">
            <a:tbl>
              <a:tblPr bandRow="1" firstRow="1">
                <a:noFill/>
                <a:tableStyleId>{D634C6ED-0915-4EA9-BEF6-85AAA8D9932A}</a:tableStyleId>
              </a:tblPr>
              <a:tblGrid>
                <a:gridCol w="1067575"/>
                <a:gridCol w="1017650"/>
                <a:gridCol w="3122950"/>
                <a:gridCol w="622725"/>
                <a:gridCol w="2441150"/>
                <a:gridCol w="2144275"/>
              </a:tblGrid>
              <a:tr h="485725">
                <a:tc>
                  <a:txBody>
                    <a:bodyPr/>
                    <a:lstStyle/>
                    <a:p>
                      <a:pPr indent="0" lvl="0" marL="0" marR="0" rtl="0" algn="ctr">
                        <a:lnSpc>
                          <a:spcPct val="100000"/>
                        </a:lnSpc>
                        <a:spcBef>
                          <a:spcPts val="0"/>
                        </a:spcBef>
                        <a:spcAft>
                          <a:spcPts val="0"/>
                        </a:spcAft>
                        <a:buClr>
                          <a:srgbClr val="000000"/>
                        </a:buClr>
                        <a:buSzPts val="1800"/>
                        <a:buFont typeface="Arial"/>
                        <a:buNone/>
                      </a:pPr>
                      <a:r>
                        <a:rPr lang="en-US" sz="1500"/>
                        <a:t>Model</a:t>
                      </a:r>
                      <a:endParaRPr sz="15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en-US" sz="1500"/>
                        <a:t>Score</a:t>
                      </a:r>
                      <a:endParaRPr sz="15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gridSpan="2">
                  <a:txBody>
                    <a:bodyPr/>
                    <a:lstStyle/>
                    <a:p>
                      <a:pPr indent="0" lvl="0" marL="0" rtl="0" algn="ctr">
                        <a:spcBef>
                          <a:spcPts val="0"/>
                        </a:spcBef>
                        <a:spcAft>
                          <a:spcPts val="0"/>
                        </a:spcAft>
                        <a:buNone/>
                      </a:pPr>
                      <a:r>
                        <a:rPr lang="en-US" sz="1500"/>
                        <a:t>Description</a:t>
                      </a:r>
                      <a:endParaRPr b="1" sz="1500">
                        <a:solidFill>
                          <a:schemeClr val="lt1"/>
                        </a:solidFill>
                        <a:latin typeface="Garamond"/>
                        <a:ea typeface="Garamond"/>
                        <a:cs typeface="Garamond"/>
                        <a:sym typeface="Garamond"/>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hMerge="1"/>
                <a:tc>
                  <a:txBody>
                    <a:bodyPr/>
                    <a:lstStyle/>
                    <a:p>
                      <a:pPr indent="0" lvl="0" marL="0" rtl="0" algn="ctr">
                        <a:spcBef>
                          <a:spcPts val="0"/>
                        </a:spcBef>
                        <a:spcAft>
                          <a:spcPts val="0"/>
                        </a:spcAft>
                        <a:buNone/>
                      </a:pPr>
                      <a:r>
                        <a:rPr lang="en-US" sz="1500"/>
                        <a:t>Client Application</a:t>
                      </a:r>
                      <a:endParaRPr sz="1500"/>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a:txBody>
                    <a:bodyPr/>
                    <a:lstStyle/>
                    <a:p>
                      <a:pPr indent="0" lvl="0" marL="0" rtl="0" algn="ctr">
                        <a:spcBef>
                          <a:spcPts val="0"/>
                        </a:spcBef>
                        <a:spcAft>
                          <a:spcPts val="0"/>
                        </a:spcAft>
                        <a:buNone/>
                      </a:pPr>
                      <a:r>
                        <a:rPr lang="en-US" sz="1500"/>
                        <a:t>Limitations</a:t>
                      </a:r>
                      <a:endParaRPr sz="1500"/>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r>
              <a:tr h="971525">
                <a:tc>
                  <a:txBody>
                    <a:bodyPr/>
                    <a:lstStyle/>
                    <a:p>
                      <a:pPr indent="0" lvl="0" marL="0" marR="0" rtl="0" algn="ctr">
                        <a:lnSpc>
                          <a:spcPct val="100000"/>
                        </a:lnSpc>
                        <a:spcBef>
                          <a:spcPts val="0"/>
                        </a:spcBef>
                        <a:spcAft>
                          <a:spcPts val="0"/>
                        </a:spcAft>
                        <a:buClr>
                          <a:srgbClr val="000000"/>
                        </a:buClr>
                        <a:buSzPts val="1600"/>
                        <a:buFont typeface="Arial"/>
                        <a:buNone/>
                      </a:pPr>
                      <a:r>
                        <a:rPr lang="en-US"/>
                        <a:t>Gartner Maturity Model</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a:t>60</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gridSpan="2">
                  <a:txBody>
                    <a:bodyPr/>
                    <a:lstStyle/>
                    <a:p>
                      <a:pPr indent="0" lvl="0" marL="0" marR="0" rtl="0" algn="l">
                        <a:lnSpc>
                          <a:spcPct val="100000"/>
                        </a:lnSpc>
                        <a:spcBef>
                          <a:spcPts val="0"/>
                        </a:spcBef>
                        <a:spcAft>
                          <a:spcPts val="0"/>
                        </a:spcAft>
                        <a:buClr>
                          <a:srgbClr val="000000"/>
                        </a:buClr>
                        <a:buSzPts val="1600"/>
                        <a:buFont typeface="Arial"/>
                        <a:buNone/>
                      </a:pPr>
                      <a:r>
                        <a:rPr lang="en-US"/>
                        <a:t>Evaluates data governance maturity across stages, focusing on alignment with business strategies and outcomes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hMerge="1"/>
                <a:tc>
                  <a:txBody>
                    <a:bodyPr/>
                    <a:lstStyle/>
                    <a:p>
                      <a:pPr indent="0" lvl="0" marL="0" marR="0" rtl="0" algn="l">
                        <a:lnSpc>
                          <a:spcPct val="100000"/>
                        </a:lnSpc>
                        <a:spcBef>
                          <a:spcPts val="0"/>
                        </a:spcBef>
                        <a:spcAft>
                          <a:spcPts val="0"/>
                        </a:spcAft>
                        <a:buNone/>
                      </a:pPr>
                      <a:r>
                        <a:rPr lang="en-US"/>
                        <a:t>Highlights need for leadership alignment and integration with HIPAA and PCI-DSS standards</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None/>
                      </a:pPr>
                      <a:r>
                        <a:rPr lang="en-US"/>
                        <a:t>May overlook operational nuances specific to fitness centers</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r>
              <a:tr h="867550">
                <a:tc>
                  <a:txBody>
                    <a:bodyPr/>
                    <a:lstStyle/>
                    <a:p>
                      <a:pPr indent="0" lvl="0" marL="0" marR="0" rtl="0" algn="ctr">
                        <a:lnSpc>
                          <a:spcPct val="100000"/>
                        </a:lnSpc>
                        <a:spcBef>
                          <a:spcPts val="0"/>
                        </a:spcBef>
                        <a:spcAft>
                          <a:spcPts val="0"/>
                        </a:spcAft>
                        <a:buClr>
                          <a:srgbClr val="000000"/>
                        </a:buClr>
                        <a:buSzPts val="1600"/>
                        <a:buFont typeface="Arial"/>
                        <a:buNone/>
                      </a:pPr>
                      <a:r>
                        <a:rPr lang="en-US"/>
                        <a:t>DGI Data Governance Framework</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rtl="0" algn="ctr">
                        <a:spcBef>
                          <a:spcPts val="0"/>
                        </a:spcBef>
                        <a:spcAft>
                          <a:spcPts val="0"/>
                        </a:spcAft>
                        <a:buNone/>
                      </a:pPr>
                      <a:r>
                        <a:rPr lang="en-US"/>
                        <a:t>65</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gridSpan="2">
                  <a:txBody>
                    <a:bodyPr/>
                    <a:lstStyle/>
                    <a:p>
                      <a:pPr indent="0" lvl="0" marL="0" marR="0" rtl="0" algn="l">
                        <a:lnSpc>
                          <a:spcPct val="100000"/>
                        </a:lnSpc>
                        <a:spcBef>
                          <a:spcPts val="0"/>
                        </a:spcBef>
                        <a:spcAft>
                          <a:spcPts val="0"/>
                        </a:spcAft>
                        <a:buClr>
                          <a:srgbClr val="000000"/>
                        </a:buClr>
                        <a:buSzPts val="1600"/>
                        <a:buFont typeface="Arial"/>
                        <a:buNone/>
                      </a:pPr>
                      <a:r>
                        <a:rPr lang="en-US"/>
                        <a:t>Offers a structured approach covering 10 components, such as roles, policies, and data lifecycle management</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hMerge="1"/>
                <a:tc>
                  <a:txBody>
                    <a:bodyPr/>
                    <a:lstStyle/>
                    <a:p>
                      <a:pPr indent="0" lvl="0" marL="0" marR="0" rtl="0" algn="l">
                        <a:lnSpc>
                          <a:spcPct val="100000"/>
                        </a:lnSpc>
                        <a:spcBef>
                          <a:spcPts val="0"/>
                        </a:spcBef>
                        <a:spcAft>
                          <a:spcPts val="0"/>
                        </a:spcAft>
                        <a:buNone/>
                      </a:pPr>
                      <a:r>
                        <a:rPr lang="en-US"/>
                        <a:t>Useful for defining ownership, processes, and compliance monitoring for sensitive member data</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00000"/>
                        </a:lnSpc>
                        <a:spcBef>
                          <a:spcPts val="0"/>
                        </a:spcBef>
                        <a:spcAft>
                          <a:spcPts val="0"/>
                        </a:spcAft>
                        <a:buNone/>
                      </a:pPr>
                      <a:r>
                        <a:rPr lang="en-US"/>
                        <a:t>Emphasizes process over strategic alignment</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867550">
                <a:tc>
                  <a:txBody>
                    <a:bodyPr/>
                    <a:lstStyle/>
                    <a:p>
                      <a:pPr indent="0" lvl="0" marL="0" marR="0" rtl="0" algn="ctr">
                        <a:lnSpc>
                          <a:spcPct val="100000"/>
                        </a:lnSpc>
                        <a:spcBef>
                          <a:spcPts val="0"/>
                        </a:spcBef>
                        <a:spcAft>
                          <a:spcPts val="0"/>
                        </a:spcAft>
                        <a:buClr>
                          <a:srgbClr val="000000"/>
                        </a:buClr>
                        <a:buSzPts val="1600"/>
                        <a:buFont typeface="Arial"/>
                        <a:buNone/>
                      </a:pPr>
                      <a:r>
                        <a:rPr lang="en-US"/>
                        <a:t>IBM Data Governance Council</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a:t>60</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gridSpan="2">
                  <a:txBody>
                    <a:bodyPr/>
                    <a:lstStyle/>
                    <a:p>
                      <a:pPr indent="0" lvl="0" marL="0" marR="0" rtl="0" algn="l">
                        <a:lnSpc>
                          <a:spcPct val="100000"/>
                        </a:lnSpc>
                        <a:spcBef>
                          <a:spcPts val="0"/>
                        </a:spcBef>
                        <a:spcAft>
                          <a:spcPts val="0"/>
                        </a:spcAft>
                        <a:buClr>
                          <a:srgbClr val="000000"/>
                        </a:buClr>
                        <a:buSzPts val="1600"/>
                        <a:buFont typeface="Arial"/>
                        <a:buNone/>
                      </a:pPr>
                      <a:r>
                        <a:rPr lang="en-US"/>
                        <a:t>Assesses governance maturity in 11 areas, integrating technology solutions and operational practices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hMerge="1"/>
                <a:tc>
                  <a:txBody>
                    <a:bodyPr/>
                    <a:lstStyle/>
                    <a:p>
                      <a:pPr indent="0" lvl="0" marL="0" marR="0" rtl="0" algn="l">
                        <a:lnSpc>
                          <a:spcPct val="100000"/>
                        </a:lnSpc>
                        <a:spcBef>
                          <a:spcPts val="0"/>
                        </a:spcBef>
                        <a:spcAft>
                          <a:spcPts val="0"/>
                        </a:spcAft>
                        <a:buNone/>
                      </a:pPr>
                      <a:r>
                        <a:rPr lang="en-US"/>
                        <a:t>Supports deploying tools like metadata repositories and profiling systems</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None/>
                      </a:pPr>
                      <a:r>
                        <a:rPr lang="en-US"/>
                        <a:t>Technology-heavy, which might underrepresent cultural or leadership-related challenges</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31804a78ffc_1_58"/>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spcBef>
                <a:spcPts val="0"/>
              </a:spcBef>
              <a:spcAft>
                <a:spcPts val="0"/>
              </a:spcAft>
              <a:buClr>
                <a:schemeClr val="dk1"/>
              </a:buClr>
              <a:buSzPts val="1100"/>
              <a:buFont typeface="Arial"/>
              <a:buNone/>
            </a:pPr>
            <a:r>
              <a:rPr lang="en-US" sz="2800"/>
              <a:t>Remediating</a:t>
            </a:r>
            <a:r>
              <a:rPr lang="en-US" sz="2800"/>
              <a:t> Gaps</a:t>
            </a:r>
            <a:endParaRPr sz="2800"/>
          </a:p>
        </p:txBody>
      </p:sp>
      <p:sp>
        <p:nvSpPr>
          <p:cNvPr id="321" name="Google Shape;321;g31804a78ffc_1_58"/>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cxnSp>
        <p:nvCxnSpPr>
          <p:cNvPr id="322" name="Google Shape;322;g31804a78ffc_1_58"/>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323" name="Google Shape;323;g31804a78ffc_1_58"/>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
        <p:nvSpPr>
          <p:cNvPr id="324" name="Google Shape;324;g31804a78ffc_1_58"/>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en-US">
                <a:solidFill>
                  <a:schemeClr val="lt1"/>
                </a:solidFill>
              </a:rPr>
              <a:t>12</a:t>
            </a:r>
            <a:endParaRPr>
              <a:solidFill>
                <a:schemeClr val="lt1"/>
              </a:solidFill>
            </a:endParaRPr>
          </a:p>
        </p:txBody>
      </p:sp>
      <p:grpSp>
        <p:nvGrpSpPr>
          <p:cNvPr id="325" name="Google Shape;325;g31804a78ffc_1_58"/>
          <p:cNvGrpSpPr/>
          <p:nvPr/>
        </p:nvGrpSpPr>
        <p:grpSpPr>
          <a:xfrm>
            <a:off x="476250" y="1196690"/>
            <a:ext cx="541914" cy="544300"/>
            <a:chOff x="-196568" y="3970338"/>
            <a:chExt cx="360363" cy="361950"/>
          </a:xfrm>
        </p:grpSpPr>
        <p:sp>
          <p:nvSpPr>
            <p:cNvPr id="326" name="Google Shape;326;g31804a78ffc_1_58"/>
            <p:cNvSpPr/>
            <p:nvPr/>
          </p:nvSpPr>
          <p:spPr>
            <a:xfrm>
              <a:off x="-196568" y="4030663"/>
              <a:ext cx="300038" cy="301625"/>
            </a:xfrm>
            <a:custGeom>
              <a:rect b="b" l="l" r="r" t="t"/>
              <a:pathLst>
                <a:path extrusionOk="0" h="80" w="80">
                  <a:moveTo>
                    <a:pt x="14" y="72"/>
                  </a:moveTo>
                  <a:cubicBezTo>
                    <a:pt x="11" y="72"/>
                    <a:pt x="8" y="69"/>
                    <a:pt x="8" y="66"/>
                  </a:cubicBezTo>
                  <a:cubicBezTo>
                    <a:pt x="8" y="0"/>
                    <a:pt x="8" y="0"/>
                    <a:pt x="8" y="0"/>
                  </a:cubicBezTo>
                  <a:cubicBezTo>
                    <a:pt x="2" y="0"/>
                    <a:pt x="2" y="0"/>
                    <a:pt x="2" y="0"/>
                  </a:cubicBezTo>
                  <a:cubicBezTo>
                    <a:pt x="1" y="0"/>
                    <a:pt x="0" y="1"/>
                    <a:pt x="0" y="2"/>
                  </a:cubicBezTo>
                  <a:cubicBezTo>
                    <a:pt x="0" y="78"/>
                    <a:pt x="0" y="78"/>
                    <a:pt x="0" y="78"/>
                  </a:cubicBezTo>
                  <a:cubicBezTo>
                    <a:pt x="0" y="79"/>
                    <a:pt x="1" y="80"/>
                    <a:pt x="2" y="80"/>
                  </a:cubicBezTo>
                  <a:cubicBezTo>
                    <a:pt x="78" y="80"/>
                    <a:pt x="78" y="80"/>
                    <a:pt x="78" y="80"/>
                  </a:cubicBezTo>
                  <a:cubicBezTo>
                    <a:pt x="79" y="80"/>
                    <a:pt x="80" y="79"/>
                    <a:pt x="80" y="78"/>
                  </a:cubicBezTo>
                  <a:cubicBezTo>
                    <a:pt x="80" y="72"/>
                    <a:pt x="80" y="72"/>
                    <a:pt x="80" y="72"/>
                  </a:cubicBezTo>
                  <a:lnTo>
                    <a:pt x="14" y="72"/>
                  </a:lnTo>
                  <a:close/>
                </a:path>
              </a:pathLst>
            </a:custGeom>
            <a:solidFill>
              <a:srgbClr val="10274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Garamond"/>
                <a:ea typeface="Garamond"/>
                <a:cs typeface="Garamond"/>
                <a:sym typeface="Garamond"/>
              </a:endParaRPr>
            </a:p>
          </p:txBody>
        </p:sp>
        <p:sp>
          <p:nvSpPr>
            <p:cNvPr id="327" name="Google Shape;327;g31804a78ffc_1_58"/>
            <p:cNvSpPr/>
            <p:nvPr/>
          </p:nvSpPr>
          <p:spPr>
            <a:xfrm>
              <a:off x="-152118" y="3970338"/>
              <a:ext cx="315913" cy="317500"/>
            </a:xfrm>
            <a:custGeom>
              <a:rect b="b" l="l" r="r" t="t"/>
              <a:pathLst>
                <a:path extrusionOk="0" h="84" w="84">
                  <a:moveTo>
                    <a:pt x="82" y="0"/>
                  </a:moveTo>
                  <a:cubicBezTo>
                    <a:pt x="2" y="0"/>
                    <a:pt x="2" y="0"/>
                    <a:pt x="2" y="0"/>
                  </a:cubicBezTo>
                  <a:cubicBezTo>
                    <a:pt x="1" y="0"/>
                    <a:pt x="0" y="1"/>
                    <a:pt x="0" y="2"/>
                  </a:cubicBezTo>
                  <a:cubicBezTo>
                    <a:pt x="0" y="82"/>
                    <a:pt x="0" y="82"/>
                    <a:pt x="0" y="82"/>
                  </a:cubicBezTo>
                  <a:cubicBezTo>
                    <a:pt x="0" y="83"/>
                    <a:pt x="1" y="84"/>
                    <a:pt x="2" y="84"/>
                  </a:cubicBezTo>
                  <a:cubicBezTo>
                    <a:pt x="82" y="84"/>
                    <a:pt x="82" y="84"/>
                    <a:pt x="82" y="84"/>
                  </a:cubicBezTo>
                  <a:cubicBezTo>
                    <a:pt x="83" y="84"/>
                    <a:pt x="84" y="83"/>
                    <a:pt x="84" y="82"/>
                  </a:cubicBezTo>
                  <a:cubicBezTo>
                    <a:pt x="84" y="2"/>
                    <a:pt x="84" y="2"/>
                    <a:pt x="84" y="2"/>
                  </a:cubicBezTo>
                  <a:cubicBezTo>
                    <a:pt x="84" y="1"/>
                    <a:pt x="83" y="0"/>
                    <a:pt x="82" y="0"/>
                  </a:cubicBezTo>
                  <a:close/>
                  <a:moveTo>
                    <a:pt x="40" y="68"/>
                  </a:moveTo>
                  <a:cubicBezTo>
                    <a:pt x="16" y="68"/>
                    <a:pt x="16" y="68"/>
                    <a:pt x="16" y="68"/>
                  </a:cubicBezTo>
                  <a:cubicBezTo>
                    <a:pt x="15" y="68"/>
                    <a:pt x="14" y="67"/>
                    <a:pt x="14" y="66"/>
                  </a:cubicBezTo>
                  <a:cubicBezTo>
                    <a:pt x="14" y="65"/>
                    <a:pt x="15" y="64"/>
                    <a:pt x="16" y="64"/>
                  </a:cubicBezTo>
                  <a:cubicBezTo>
                    <a:pt x="40" y="64"/>
                    <a:pt x="40" y="64"/>
                    <a:pt x="40" y="64"/>
                  </a:cubicBezTo>
                  <a:cubicBezTo>
                    <a:pt x="41" y="64"/>
                    <a:pt x="42" y="65"/>
                    <a:pt x="42" y="66"/>
                  </a:cubicBezTo>
                  <a:cubicBezTo>
                    <a:pt x="42" y="67"/>
                    <a:pt x="41" y="68"/>
                    <a:pt x="40" y="68"/>
                  </a:cubicBezTo>
                  <a:close/>
                  <a:moveTo>
                    <a:pt x="68" y="60"/>
                  </a:moveTo>
                  <a:cubicBezTo>
                    <a:pt x="16" y="60"/>
                    <a:pt x="16" y="60"/>
                    <a:pt x="16" y="60"/>
                  </a:cubicBezTo>
                  <a:cubicBezTo>
                    <a:pt x="15" y="60"/>
                    <a:pt x="14" y="59"/>
                    <a:pt x="14" y="58"/>
                  </a:cubicBezTo>
                  <a:cubicBezTo>
                    <a:pt x="14" y="57"/>
                    <a:pt x="15" y="56"/>
                    <a:pt x="16" y="56"/>
                  </a:cubicBezTo>
                  <a:cubicBezTo>
                    <a:pt x="68" y="56"/>
                    <a:pt x="68" y="56"/>
                    <a:pt x="68" y="56"/>
                  </a:cubicBezTo>
                  <a:cubicBezTo>
                    <a:pt x="69" y="56"/>
                    <a:pt x="70" y="57"/>
                    <a:pt x="70" y="58"/>
                  </a:cubicBezTo>
                  <a:cubicBezTo>
                    <a:pt x="70" y="59"/>
                    <a:pt x="69" y="60"/>
                    <a:pt x="68" y="60"/>
                  </a:cubicBezTo>
                  <a:close/>
                  <a:moveTo>
                    <a:pt x="68" y="52"/>
                  </a:moveTo>
                  <a:cubicBezTo>
                    <a:pt x="16" y="52"/>
                    <a:pt x="16" y="52"/>
                    <a:pt x="16" y="52"/>
                  </a:cubicBezTo>
                  <a:cubicBezTo>
                    <a:pt x="15" y="52"/>
                    <a:pt x="14" y="51"/>
                    <a:pt x="14" y="50"/>
                  </a:cubicBezTo>
                  <a:cubicBezTo>
                    <a:pt x="14" y="49"/>
                    <a:pt x="15" y="48"/>
                    <a:pt x="16" y="48"/>
                  </a:cubicBezTo>
                  <a:cubicBezTo>
                    <a:pt x="68" y="48"/>
                    <a:pt x="68" y="48"/>
                    <a:pt x="68" y="48"/>
                  </a:cubicBezTo>
                  <a:cubicBezTo>
                    <a:pt x="69" y="48"/>
                    <a:pt x="70" y="49"/>
                    <a:pt x="70" y="50"/>
                  </a:cubicBezTo>
                  <a:cubicBezTo>
                    <a:pt x="70" y="51"/>
                    <a:pt x="69" y="52"/>
                    <a:pt x="68" y="52"/>
                  </a:cubicBezTo>
                  <a:close/>
                  <a:moveTo>
                    <a:pt x="68" y="44"/>
                  </a:moveTo>
                  <a:cubicBezTo>
                    <a:pt x="16" y="44"/>
                    <a:pt x="16" y="44"/>
                    <a:pt x="16" y="44"/>
                  </a:cubicBezTo>
                  <a:cubicBezTo>
                    <a:pt x="15" y="44"/>
                    <a:pt x="14" y="43"/>
                    <a:pt x="14" y="42"/>
                  </a:cubicBezTo>
                  <a:cubicBezTo>
                    <a:pt x="14" y="41"/>
                    <a:pt x="15" y="40"/>
                    <a:pt x="16" y="40"/>
                  </a:cubicBezTo>
                  <a:cubicBezTo>
                    <a:pt x="68" y="40"/>
                    <a:pt x="68" y="40"/>
                    <a:pt x="68" y="40"/>
                  </a:cubicBezTo>
                  <a:cubicBezTo>
                    <a:pt x="69" y="40"/>
                    <a:pt x="70" y="41"/>
                    <a:pt x="70" y="42"/>
                  </a:cubicBezTo>
                  <a:cubicBezTo>
                    <a:pt x="70" y="43"/>
                    <a:pt x="69" y="44"/>
                    <a:pt x="68" y="44"/>
                  </a:cubicBezTo>
                  <a:close/>
                  <a:moveTo>
                    <a:pt x="68" y="36"/>
                  </a:moveTo>
                  <a:cubicBezTo>
                    <a:pt x="16" y="36"/>
                    <a:pt x="16" y="36"/>
                    <a:pt x="16" y="36"/>
                  </a:cubicBezTo>
                  <a:cubicBezTo>
                    <a:pt x="15" y="36"/>
                    <a:pt x="14" y="35"/>
                    <a:pt x="14" y="34"/>
                  </a:cubicBezTo>
                  <a:cubicBezTo>
                    <a:pt x="14" y="33"/>
                    <a:pt x="15" y="32"/>
                    <a:pt x="16" y="32"/>
                  </a:cubicBezTo>
                  <a:cubicBezTo>
                    <a:pt x="68" y="32"/>
                    <a:pt x="68" y="32"/>
                    <a:pt x="68" y="32"/>
                  </a:cubicBezTo>
                  <a:cubicBezTo>
                    <a:pt x="69" y="32"/>
                    <a:pt x="70" y="33"/>
                    <a:pt x="70" y="34"/>
                  </a:cubicBezTo>
                  <a:cubicBezTo>
                    <a:pt x="70" y="35"/>
                    <a:pt x="69" y="36"/>
                    <a:pt x="68" y="36"/>
                  </a:cubicBezTo>
                  <a:close/>
                  <a:moveTo>
                    <a:pt x="68" y="28"/>
                  </a:moveTo>
                  <a:cubicBezTo>
                    <a:pt x="16" y="28"/>
                    <a:pt x="16" y="28"/>
                    <a:pt x="16" y="28"/>
                  </a:cubicBezTo>
                  <a:cubicBezTo>
                    <a:pt x="15" y="28"/>
                    <a:pt x="14" y="27"/>
                    <a:pt x="14" y="26"/>
                  </a:cubicBezTo>
                  <a:cubicBezTo>
                    <a:pt x="14" y="25"/>
                    <a:pt x="15" y="24"/>
                    <a:pt x="16" y="24"/>
                  </a:cubicBezTo>
                  <a:cubicBezTo>
                    <a:pt x="68" y="24"/>
                    <a:pt x="68" y="24"/>
                    <a:pt x="68" y="24"/>
                  </a:cubicBezTo>
                  <a:cubicBezTo>
                    <a:pt x="69" y="24"/>
                    <a:pt x="70" y="25"/>
                    <a:pt x="70" y="26"/>
                  </a:cubicBezTo>
                  <a:cubicBezTo>
                    <a:pt x="70" y="27"/>
                    <a:pt x="69" y="28"/>
                    <a:pt x="68" y="28"/>
                  </a:cubicBezTo>
                  <a:close/>
                  <a:moveTo>
                    <a:pt x="68" y="20"/>
                  </a:moveTo>
                  <a:cubicBezTo>
                    <a:pt x="16" y="20"/>
                    <a:pt x="16" y="20"/>
                    <a:pt x="16" y="20"/>
                  </a:cubicBezTo>
                  <a:cubicBezTo>
                    <a:pt x="15" y="20"/>
                    <a:pt x="14" y="19"/>
                    <a:pt x="14" y="18"/>
                  </a:cubicBezTo>
                  <a:cubicBezTo>
                    <a:pt x="14" y="17"/>
                    <a:pt x="15" y="16"/>
                    <a:pt x="16" y="16"/>
                  </a:cubicBezTo>
                  <a:cubicBezTo>
                    <a:pt x="68" y="16"/>
                    <a:pt x="68" y="16"/>
                    <a:pt x="68" y="16"/>
                  </a:cubicBezTo>
                  <a:cubicBezTo>
                    <a:pt x="69" y="16"/>
                    <a:pt x="70" y="17"/>
                    <a:pt x="70" y="18"/>
                  </a:cubicBezTo>
                  <a:cubicBezTo>
                    <a:pt x="70" y="19"/>
                    <a:pt x="69" y="20"/>
                    <a:pt x="68" y="20"/>
                  </a:cubicBezTo>
                  <a:close/>
                </a:path>
              </a:pathLst>
            </a:custGeom>
            <a:solidFill>
              <a:srgbClr val="10274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Garamond"/>
                <a:ea typeface="Garamond"/>
                <a:cs typeface="Garamond"/>
                <a:sym typeface="Garamond"/>
              </a:endParaRPr>
            </a:p>
          </p:txBody>
        </p:sp>
      </p:grpSp>
      <p:sp>
        <p:nvSpPr>
          <p:cNvPr id="328" name="Google Shape;328;g31804a78ffc_1_58"/>
          <p:cNvSpPr txBox="1"/>
          <p:nvPr/>
        </p:nvSpPr>
        <p:spPr>
          <a:xfrm>
            <a:off x="1147375" y="1196700"/>
            <a:ext cx="10066200" cy="985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102747"/>
              </a:buClr>
              <a:buSzPts val="2000"/>
              <a:buFont typeface="Garamond"/>
              <a:buNone/>
            </a:pPr>
            <a:r>
              <a:rPr lang="en-US" sz="1600">
                <a:latin typeface="Garamond"/>
                <a:ea typeface="Garamond"/>
                <a:cs typeface="Garamond"/>
                <a:sym typeface="Garamond"/>
              </a:rPr>
              <a:t>Northwestern and Company conducted a client survey across 2 managers, 10 trainers, and 2 administrative members to assess the perceived importance of personal fitness data. The survey focused on key aspects such as data quality, integrity, and security. The results revealed a significant gap in the prioritization of data governance, highlighting the need to address this through a structured approach.</a:t>
            </a:r>
            <a:endParaRPr sz="1600">
              <a:latin typeface="Garamond"/>
              <a:ea typeface="Garamond"/>
              <a:cs typeface="Garamond"/>
              <a:sym typeface="Garamond"/>
            </a:endParaRPr>
          </a:p>
        </p:txBody>
      </p:sp>
      <p:graphicFrame>
        <p:nvGraphicFramePr>
          <p:cNvPr id="329" name="Google Shape;329;g31804a78ffc_1_58"/>
          <p:cNvGraphicFramePr/>
          <p:nvPr/>
        </p:nvGraphicFramePr>
        <p:xfrm>
          <a:off x="4059175" y="2181900"/>
          <a:ext cx="3000000" cy="3000000"/>
        </p:xfrm>
        <a:graphic>
          <a:graphicData uri="http://schemas.openxmlformats.org/drawingml/2006/table">
            <a:tbl>
              <a:tblPr>
                <a:noFill/>
                <a:tableStyleId>{94642992-1F0F-4E1A-BEE0-233E61DA3372}</a:tableStyleId>
              </a:tblPr>
              <a:tblGrid>
                <a:gridCol w="953750"/>
                <a:gridCol w="1004125"/>
                <a:gridCol w="902975"/>
                <a:gridCol w="1103300"/>
              </a:tblGrid>
              <a:tr h="316300">
                <a:tc gridSpan="4">
                  <a:txBody>
                    <a:bodyPr/>
                    <a:lstStyle/>
                    <a:p>
                      <a:pPr indent="0" lvl="0" marL="0" rtl="0" algn="ctr">
                        <a:lnSpc>
                          <a:spcPct val="115000"/>
                        </a:lnSpc>
                        <a:spcBef>
                          <a:spcPts val="0"/>
                        </a:spcBef>
                        <a:spcAft>
                          <a:spcPts val="0"/>
                        </a:spcAft>
                        <a:buNone/>
                      </a:pPr>
                      <a:r>
                        <a:rPr b="1" lang="en-US" u="sng">
                          <a:latin typeface="Garamond"/>
                          <a:ea typeface="Garamond"/>
                          <a:cs typeface="Garamond"/>
                          <a:sym typeface="Garamond"/>
                        </a:rPr>
                        <a:t>“How important is data to you?”</a:t>
                      </a:r>
                      <a:endParaRPr b="1" u="sng">
                        <a:latin typeface="Garamond"/>
                        <a:ea typeface="Garamond"/>
                        <a:cs typeface="Garamond"/>
                        <a:sym typeface="Garamond"/>
                      </a:endParaRPr>
                    </a:p>
                  </a:txBody>
                  <a:tcPr marT="19050" marB="19050" marR="28575" marL="28575" anchor="b">
                    <a:lnB cap="flat" cmpd="sng" w="5775">
                      <a:solidFill>
                        <a:srgbClr val="000000"/>
                      </a:solidFill>
                      <a:prstDash val="solid"/>
                      <a:round/>
                      <a:headEnd len="sm" w="sm" type="none"/>
                      <a:tailEnd len="sm" w="sm" type="none"/>
                    </a:lnB>
                    <a:solidFill>
                      <a:srgbClr val="DFE4EC"/>
                    </a:solidFill>
                  </a:tcPr>
                </a:tc>
                <a:tc hMerge="1"/>
                <a:tc hMerge="1"/>
                <a:tc hMerge="1"/>
              </a:tr>
              <a:tr h="259550">
                <a:tc>
                  <a:txBody>
                    <a:bodyPr/>
                    <a:lstStyle/>
                    <a:p>
                      <a:pPr indent="0" lvl="0" marL="0" rtl="0" algn="ctr">
                        <a:lnSpc>
                          <a:spcPct val="115000"/>
                        </a:lnSpc>
                        <a:spcBef>
                          <a:spcPts val="0"/>
                        </a:spcBef>
                        <a:spcAft>
                          <a:spcPts val="0"/>
                        </a:spcAft>
                        <a:buNone/>
                      </a:pPr>
                      <a:r>
                        <a:rPr b="1" lang="en-US">
                          <a:solidFill>
                            <a:schemeClr val="lt1"/>
                          </a:solidFill>
                          <a:latin typeface="Garamond"/>
                          <a:ea typeface="Garamond"/>
                          <a:cs typeface="Garamond"/>
                          <a:sym typeface="Garamond"/>
                        </a:rPr>
                        <a:t>Roles</a:t>
                      </a:r>
                      <a:endParaRPr b="1">
                        <a:solidFill>
                          <a:schemeClr val="lt1"/>
                        </a:solidFill>
                        <a:latin typeface="Garamond"/>
                        <a:ea typeface="Garamond"/>
                        <a:cs typeface="Garamond"/>
                        <a:sym typeface="Garamond"/>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5775">
                      <a:solidFill>
                        <a:srgbClr val="000000"/>
                      </a:solidFill>
                      <a:prstDash val="solid"/>
                      <a:round/>
                      <a:headEnd len="sm" w="sm" type="none"/>
                      <a:tailEnd len="sm" w="sm" type="none"/>
                    </a:lnT>
                    <a:lnB cap="flat" cmpd="sng" w="5775">
                      <a:solidFill>
                        <a:srgbClr val="000000"/>
                      </a:solidFill>
                      <a:prstDash val="solid"/>
                      <a:round/>
                      <a:headEnd len="sm" w="sm" type="none"/>
                      <a:tailEnd len="sm" w="sm" type="none"/>
                    </a:lnB>
                    <a:solidFill>
                      <a:srgbClr val="162645"/>
                    </a:solidFill>
                  </a:tcPr>
                </a:tc>
                <a:tc>
                  <a:txBody>
                    <a:bodyPr/>
                    <a:lstStyle/>
                    <a:p>
                      <a:pPr indent="0" lvl="0" marL="0" rtl="0" algn="ctr">
                        <a:lnSpc>
                          <a:spcPct val="115000"/>
                        </a:lnSpc>
                        <a:spcBef>
                          <a:spcPts val="0"/>
                        </a:spcBef>
                        <a:spcAft>
                          <a:spcPts val="0"/>
                        </a:spcAft>
                        <a:buNone/>
                      </a:pPr>
                      <a:r>
                        <a:rPr b="1" lang="en-US">
                          <a:solidFill>
                            <a:srgbClr val="FFFFFF"/>
                          </a:solidFill>
                          <a:latin typeface="Garamond"/>
                          <a:ea typeface="Garamond"/>
                          <a:cs typeface="Garamond"/>
                          <a:sym typeface="Garamond"/>
                        </a:rPr>
                        <a:t>Health</a:t>
                      </a:r>
                      <a:endParaRPr b="1">
                        <a:solidFill>
                          <a:srgbClr val="FFFFFF"/>
                        </a:solidFill>
                        <a:latin typeface="Garamond"/>
                        <a:ea typeface="Garamond"/>
                        <a:cs typeface="Garamond"/>
                        <a:sym typeface="Garamond"/>
                      </a:endParaRPr>
                    </a:p>
                  </a:txBody>
                  <a:tcPr marT="19050" marB="19050" marR="28575" marL="28575" anchor="b">
                    <a:lnL cap="flat" cmpd="sng" w="9525">
                      <a:solidFill>
                        <a:srgbClr val="000000"/>
                      </a:solidFill>
                      <a:prstDash val="solid"/>
                      <a:round/>
                      <a:headEnd len="sm" w="sm" type="none"/>
                      <a:tailEnd len="sm" w="sm" type="none"/>
                    </a:lnL>
                    <a:lnT cap="flat" cmpd="sng" w="5775">
                      <a:solidFill>
                        <a:srgbClr val="FFFFFF"/>
                      </a:solidFill>
                      <a:prstDash val="solid"/>
                      <a:round/>
                      <a:headEnd len="sm" w="sm" type="none"/>
                      <a:tailEnd len="sm" w="sm" type="none"/>
                    </a:lnT>
                    <a:lnB cap="flat" cmpd="sng" w="5775">
                      <a:solidFill>
                        <a:srgbClr val="FFFFFF"/>
                      </a:solidFill>
                      <a:prstDash val="solid"/>
                      <a:round/>
                      <a:headEnd len="sm" w="sm" type="none"/>
                      <a:tailEnd len="sm" w="sm" type="none"/>
                    </a:lnB>
                    <a:solidFill>
                      <a:srgbClr val="162645"/>
                    </a:solidFill>
                  </a:tcPr>
                </a:tc>
                <a:tc>
                  <a:txBody>
                    <a:bodyPr/>
                    <a:lstStyle/>
                    <a:p>
                      <a:pPr indent="0" lvl="0" marL="0" rtl="0" algn="ctr">
                        <a:lnSpc>
                          <a:spcPct val="115000"/>
                        </a:lnSpc>
                        <a:spcBef>
                          <a:spcPts val="0"/>
                        </a:spcBef>
                        <a:spcAft>
                          <a:spcPts val="0"/>
                        </a:spcAft>
                        <a:buNone/>
                      </a:pPr>
                      <a:r>
                        <a:rPr b="1" lang="en-US">
                          <a:solidFill>
                            <a:srgbClr val="FFFFFF"/>
                          </a:solidFill>
                          <a:latin typeface="Garamond"/>
                          <a:ea typeface="Garamond"/>
                          <a:cs typeface="Garamond"/>
                          <a:sym typeface="Garamond"/>
                        </a:rPr>
                        <a:t>Financials</a:t>
                      </a:r>
                      <a:endParaRPr b="1">
                        <a:solidFill>
                          <a:srgbClr val="FFFFFF"/>
                        </a:solidFill>
                        <a:latin typeface="Garamond"/>
                        <a:ea typeface="Garamond"/>
                        <a:cs typeface="Garamond"/>
                        <a:sym typeface="Garamond"/>
                      </a:endParaRPr>
                    </a:p>
                  </a:txBody>
                  <a:tcPr marT="19050" marB="19050" marR="28575" marL="28575" anchor="b">
                    <a:lnT cap="flat" cmpd="sng" w="23100">
                      <a:solidFill>
                        <a:srgbClr val="8093B3"/>
                      </a:solidFill>
                      <a:prstDash val="solid"/>
                      <a:round/>
                      <a:headEnd len="sm" w="sm" type="none"/>
                      <a:tailEnd len="sm" w="sm" type="none"/>
                    </a:lnT>
                    <a:lnB cap="flat" cmpd="sng" w="23100">
                      <a:solidFill>
                        <a:srgbClr val="8093B3"/>
                      </a:solidFill>
                      <a:prstDash val="solid"/>
                      <a:round/>
                      <a:headEnd len="sm" w="sm" type="none"/>
                      <a:tailEnd len="sm" w="sm" type="none"/>
                    </a:lnB>
                    <a:solidFill>
                      <a:srgbClr val="162645"/>
                    </a:solidFill>
                  </a:tcPr>
                </a:tc>
                <a:tc>
                  <a:txBody>
                    <a:bodyPr/>
                    <a:lstStyle/>
                    <a:p>
                      <a:pPr indent="0" lvl="0" marL="0" rtl="0" algn="ctr">
                        <a:lnSpc>
                          <a:spcPct val="115000"/>
                        </a:lnSpc>
                        <a:spcBef>
                          <a:spcPts val="0"/>
                        </a:spcBef>
                        <a:spcAft>
                          <a:spcPts val="0"/>
                        </a:spcAft>
                        <a:buNone/>
                      </a:pPr>
                      <a:r>
                        <a:rPr b="1" lang="en-US">
                          <a:solidFill>
                            <a:srgbClr val="FFFFFF"/>
                          </a:solidFill>
                          <a:latin typeface="Garamond"/>
                          <a:ea typeface="Garamond"/>
                          <a:cs typeface="Garamond"/>
                          <a:sym typeface="Garamond"/>
                        </a:rPr>
                        <a:t>Workout</a:t>
                      </a:r>
                      <a:endParaRPr b="1">
                        <a:solidFill>
                          <a:srgbClr val="FFFFFF"/>
                        </a:solidFill>
                        <a:latin typeface="Garamond"/>
                        <a:ea typeface="Garamond"/>
                        <a:cs typeface="Garamond"/>
                        <a:sym typeface="Garamond"/>
                      </a:endParaRPr>
                    </a:p>
                  </a:txBody>
                  <a:tcPr marT="19050" marB="19050" marR="28575" marL="28575" anchor="b">
                    <a:lnT cap="flat" cmpd="sng" w="23100">
                      <a:solidFill>
                        <a:srgbClr val="8093B3"/>
                      </a:solidFill>
                      <a:prstDash val="solid"/>
                      <a:round/>
                      <a:headEnd len="sm" w="sm" type="none"/>
                      <a:tailEnd len="sm" w="sm" type="none"/>
                    </a:lnT>
                    <a:lnB cap="flat" cmpd="sng" w="23100">
                      <a:solidFill>
                        <a:srgbClr val="8093B3"/>
                      </a:solidFill>
                      <a:prstDash val="solid"/>
                      <a:round/>
                      <a:headEnd len="sm" w="sm" type="none"/>
                      <a:tailEnd len="sm" w="sm" type="none"/>
                    </a:lnB>
                    <a:solidFill>
                      <a:srgbClr val="162645"/>
                    </a:solidFill>
                  </a:tcPr>
                </a:tc>
              </a:tr>
              <a:tr h="259550">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Admin</a:t>
                      </a:r>
                      <a:endParaRPr>
                        <a:latin typeface="Garamond"/>
                        <a:ea typeface="Garamond"/>
                        <a:cs typeface="Garamond"/>
                        <a:sym typeface="Garamond"/>
                      </a:endParaRPr>
                    </a:p>
                  </a:txBody>
                  <a:tcPr marT="19050" marB="19050" marR="28575" marL="28575" anchor="b">
                    <a:lnT cap="flat" cmpd="sng" w="5775">
                      <a:solidFill>
                        <a:srgbClr val="000000"/>
                      </a:solidFill>
                      <a:prstDash val="solid"/>
                      <a:round/>
                      <a:headEnd len="sm" w="sm" type="none"/>
                      <a:tailEnd len="sm" w="sm" type="none"/>
                    </a:lnT>
                    <a:lnB cap="flat" cmpd="sng" w="5775">
                      <a:solidFill>
                        <a:srgbClr val="FFFFFF"/>
                      </a:solidFill>
                      <a:prstDash val="solid"/>
                      <a:round/>
                      <a:headEnd len="sm" w="sm" type="none"/>
                      <a:tailEnd len="sm" w="sm" type="none"/>
                    </a:lnB>
                    <a:solidFill>
                      <a:srgbClr val="DFE4EC"/>
                    </a:solidFill>
                  </a:tcPr>
                </a:tc>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1.00</a:t>
                      </a:r>
                      <a:endParaRPr>
                        <a:latin typeface="Garamond"/>
                        <a:ea typeface="Garamond"/>
                        <a:cs typeface="Garamond"/>
                        <a:sym typeface="Garamond"/>
                      </a:endParaRPr>
                    </a:p>
                  </a:txBody>
                  <a:tcPr marT="19050" marB="19050" marR="28575" marL="28575" anchor="b">
                    <a:lnT cap="flat" cmpd="sng" w="5775">
                      <a:solidFill>
                        <a:srgbClr val="FFFFFF"/>
                      </a:solidFill>
                      <a:prstDash val="solid"/>
                      <a:round/>
                      <a:headEnd len="sm" w="sm" type="none"/>
                      <a:tailEnd len="sm" w="sm" type="none"/>
                    </a:lnT>
                    <a:lnB cap="flat" cmpd="sng" w="5775">
                      <a:solidFill>
                        <a:srgbClr val="FFFFFF"/>
                      </a:solidFill>
                      <a:prstDash val="solid"/>
                      <a:round/>
                      <a:headEnd len="sm" w="sm" type="none"/>
                      <a:tailEnd len="sm" w="sm" type="none"/>
                    </a:lnB>
                    <a:solidFill>
                      <a:srgbClr val="ED5D51"/>
                    </a:solidFill>
                  </a:tcPr>
                </a:tc>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2.00</a:t>
                      </a:r>
                      <a:endParaRPr>
                        <a:latin typeface="Garamond"/>
                        <a:ea typeface="Garamond"/>
                        <a:cs typeface="Garamond"/>
                        <a:sym typeface="Garamond"/>
                      </a:endParaRPr>
                    </a:p>
                  </a:txBody>
                  <a:tcPr marT="19050" marB="19050" marR="28575" marL="28575" anchor="b">
                    <a:lnT cap="flat" cmpd="sng" w="23100">
                      <a:solidFill>
                        <a:srgbClr val="8093B3"/>
                      </a:solidFill>
                      <a:prstDash val="solid"/>
                      <a:round/>
                      <a:headEnd len="sm" w="sm" type="none"/>
                      <a:tailEnd len="sm" w="sm" type="none"/>
                    </a:lnT>
                    <a:lnB cap="flat" cmpd="sng" w="5775">
                      <a:solidFill>
                        <a:srgbClr val="FFFFFF"/>
                      </a:solidFill>
                      <a:prstDash val="solid"/>
                      <a:round/>
                      <a:headEnd len="sm" w="sm" type="none"/>
                      <a:tailEnd len="sm" w="sm" type="none"/>
                    </a:lnB>
                    <a:solidFill>
                      <a:srgbClr val="F0786E"/>
                    </a:solidFill>
                  </a:tcPr>
                </a:tc>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7.50</a:t>
                      </a:r>
                      <a:endParaRPr>
                        <a:latin typeface="Garamond"/>
                        <a:ea typeface="Garamond"/>
                        <a:cs typeface="Garamond"/>
                        <a:sym typeface="Garamond"/>
                      </a:endParaRPr>
                    </a:p>
                  </a:txBody>
                  <a:tcPr marT="19050" marB="19050" marR="28575" marL="28575" anchor="b">
                    <a:lnT cap="flat" cmpd="sng" w="23100">
                      <a:solidFill>
                        <a:srgbClr val="8093B3"/>
                      </a:solidFill>
                      <a:prstDash val="solid"/>
                      <a:round/>
                      <a:headEnd len="sm" w="sm" type="none"/>
                      <a:tailEnd len="sm" w="sm" type="none"/>
                    </a:lnT>
                    <a:lnB cap="flat" cmpd="sng" w="5775">
                      <a:solidFill>
                        <a:srgbClr val="FFFFFF"/>
                      </a:solidFill>
                      <a:prstDash val="solid"/>
                      <a:round/>
                      <a:headEnd len="sm" w="sm" type="none"/>
                      <a:tailEnd len="sm" w="sm" type="none"/>
                    </a:lnB>
                    <a:solidFill>
                      <a:srgbClr val="E3F4EC"/>
                    </a:solidFill>
                  </a:tcPr>
                </a:tc>
              </a:tr>
              <a:tr h="259550">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Manager</a:t>
                      </a:r>
                      <a:endParaRPr>
                        <a:latin typeface="Garamond"/>
                        <a:ea typeface="Garamond"/>
                        <a:cs typeface="Garamond"/>
                        <a:sym typeface="Garamond"/>
                      </a:endParaRPr>
                    </a:p>
                  </a:txBody>
                  <a:tcPr marT="19050" marB="19050" marR="91425" marL="91425" anchor="b">
                    <a:lnR cap="flat" cmpd="sng" w="5775">
                      <a:solidFill>
                        <a:srgbClr val="000000"/>
                      </a:solidFill>
                      <a:prstDash val="solid"/>
                      <a:round/>
                      <a:headEnd len="sm" w="sm" type="none"/>
                      <a:tailEnd len="sm" w="sm" type="none"/>
                    </a:lnR>
                    <a:lnT cap="flat" cmpd="sng" w="5775">
                      <a:solidFill>
                        <a:srgbClr val="FFFFFF"/>
                      </a:solidFill>
                      <a:prstDash val="solid"/>
                      <a:round/>
                      <a:headEnd len="sm" w="sm" type="none"/>
                      <a:tailEnd len="sm" w="sm" type="none"/>
                    </a:lnT>
                    <a:lnB cap="flat" cmpd="sng" w="5775">
                      <a:solidFill>
                        <a:srgbClr val="FFFFFF"/>
                      </a:solidFill>
                      <a:prstDash val="solid"/>
                      <a:round/>
                      <a:headEnd len="sm" w="sm" type="none"/>
                      <a:tailEnd len="sm" w="sm" type="none"/>
                    </a:lnB>
                    <a:solidFill>
                      <a:srgbClr val="DFE4EC"/>
                    </a:solidFill>
                  </a:tcPr>
                </a:tc>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9.45</a:t>
                      </a:r>
                      <a:endParaRPr>
                        <a:latin typeface="Garamond"/>
                        <a:ea typeface="Garamond"/>
                        <a:cs typeface="Garamond"/>
                        <a:sym typeface="Garamond"/>
                      </a:endParaRPr>
                    </a:p>
                  </a:txBody>
                  <a:tcPr marT="19050" marB="19050" marR="28575" marL="28575" anchor="b">
                    <a:lnL cap="flat" cmpd="sng" w="5775">
                      <a:solidFill>
                        <a:srgbClr val="000000"/>
                      </a:solidFill>
                      <a:prstDash val="solid"/>
                      <a:round/>
                      <a:headEnd len="sm" w="sm" type="none"/>
                      <a:tailEnd len="sm" w="sm" type="none"/>
                    </a:lnL>
                    <a:lnT cap="flat" cmpd="sng" w="5775">
                      <a:solidFill>
                        <a:srgbClr val="FFFFFF"/>
                      </a:solidFill>
                      <a:prstDash val="solid"/>
                      <a:round/>
                      <a:headEnd len="sm" w="sm" type="none"/>
                      <a:tailEnd len="sm" w="sm" type="none"/>
                    </a:lnT>
                    <a:lnB cap="flat" cmpd="sng" w="5775">
                      <a:solidFill>
                        <a:srgbClr val="FFFFFF"/>
                      </a:solidFill>
                      <a:prstDash val="solid"/>
                      <a:round/>
                      <a:headEnd len="sm" w="sm" type="none"/>
                      <a:tailEnd len="sm" w="sm" type="none"/>
                    </a:lnB>
                    <a:solidFill>
                      <a:srgbClr val="76C8A0"/>
                    </a:solidFill>
                  </a:tcPr>
                </a:tc>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6.45</a:t>
                      </a:r>
                      <a:endParaRPr>
                        <a:latin typeface="Garamond"/>
                        <a:ea typeface="Garamond"/>
                        <a:cs typeface="Garamond"/>
                        <a:sym typeface="Garamond"/>
                      </a:endParaRPr>
                    </a:p>
                  </a:txBody>
                  <a:tcPr marT="19050" marB="19050" marR="28575" marL="28575" anchor="b">
                    <a:lnT cap="flat" cmpd="sng" w="5775">
                      <a:solidFill>
                        <a:srgbClr val="FFFFFF"/>
                      </a:solidFill>
                      <a:prstDash val="solid"/>
                      <a:round/>
                      <a:headEnd len="sm" w="sm" type="none"/>
                      <a:tailEnd len="sm" w="sm" type="none"/>
                    </a:lnT>
                    <a:lnB cap="flat" cmpd="sng" w="5775">
                      <a:solidFill>
                        <a:srgbClr val="FFFFFF"/>
                      </a:solidFill>
                      <a:prstDash val="solid"/>
                      <a:round/>
                      <a:headEnd len="sm" w="sm" type="none"/>
                      <a:tailEnd len="sm" w="sm" type="none"/>
                    </a:lnB>
                    <a:solidFill>
                      <a:srgbClr val="FDF0EF"/>
                    </a:solidFill>
                  </a:tcPr>
                </a:tc>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9.90</a:t>
                      </a:r>
                      <a:endParaRPr>
                        <a:latin typeface="Garamond"/>
                        <a:ea typeface="Garamond"/>
                        <a:cs typeface="Garamond"/>
                        <a:sym typeface="Garamond"/>
                      </a:endParaRPr>
                    </a:p>
                  </a:txBody>
                  <a:tcPr marT="19050" marB="19050" marR="28575" marL="28575" anchor="b">
                    <a:lnT cap="flat" cmpd="sng" w="5775">
                      <a:solidFill>
                        <a:srgbClr val="FFFFFF"/>
                      </a:solidFill>
                      <a:prstDash val="solid"/>
                      <a:round/>
                      <a:headEnd len="sm" w="sm" type="none"/>
                      <a:tailEnd len="sm" w="sm" type="none"/>
                    </a:lnT>
                    <a:lnB cap="flat" cmpd="sng" w="5775">
                      <a:solidFill>
                        <a:srgbClr val="FFFFFF"/>
                      </a:solidFill>
                      <a:prstDash val="solid"/>
                      <a:round/>
                      <a:headEnd len="sm" w="sm" type="none"/>
                      <a:tailEnd len="sm" w="sm" type="none"/>
                    </a:lnB>
                    <a:solidFill>
                      <a:srgbClr val="5DBE8E"/>
                    </a:solidFill>
                  </a:tcPr>
                </a:tc>
              </a:tr>
              <a:tr h="259550">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Trainer</a:t>
                      </a:r>
                      <a:endParaRPr>
                        <a:latin typeface="Garamond"/>
                        <a:ea typeface="Garamond"/>
                        <a:cs typeface="Garamond"/>
                        <a:sym typeface="Garamond"/>
                      </a:endParaRPr>
                    </a:p>
                  </a:txBody>
                  <a:tcPr marT="19050" marB="19050" marR="28575" marL="28575" anchor="b">
                    <a:lnT cap="flat" cmpd="sng" w="5775">
                      <a:solidFill>
                        <a:srgbClr val="FFFFFF"/>
                      </a:solidFill>
                      <a:prstDash val="solid"/>
                      <a:round/>
                      <a:headEnd len="sm" w="sm" type="none"/>
                      <a:tailEnd len="sm" w="sm" type="none"/>
                    </a:lnT>
                    <a:lnB cap="flat" cmpd="sng" w="23100">
                      <a:solidFill>
                        <a:srgbClr val="000000"/>
                      </a:solidFill>
                      <a:prstDash val="solid"/>
                      <a:round/>
                      <a:headEnd len="sm" w="sm" type="none"/>
                      <a:tailEnd len="sm" w="sm" type="none"/>
                    </a:lnB>
                    <a:solidFill>
                      <a:srgbClr val="DFE4EC"/>
                    </a:solidFill>
                  </a:tcPr>
                </a:tc>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6.09</a:t>
                      </a:r>
                      <a:endParaRPr>
                        <a:latin typeface="Garamond"/>
                        <a:ea typeface="Garamond"/>
                        <a:cs typeface="Garamond"/>
                        <a:sym typeface="Garamond"/>
                      </a:endParaRPr>
                    </a:p>
                  </a:txBody>
                  <a:tcPr marT="19050" marB="19050" marR="28575" marL="28575" anchor="b">
                    <a:lnT cap="flat" cmpd="sng" w="5775">
                      <a:solidFill>
                        <a:srgbClr val="FFFFFF"/>
                      </a:solidFill>
                      <a:prstDash val="solid"/>
                      <a:round/>
                      <a:headEnd len="sm" w="sm" type="none"/>
                      <a:tailEnd len="sm" w="sm" type="none"/>
                    </a:lnT>
                    <a:lnB cap="flat" cmpd="sng" w="23100">
                      <a:solidFill>
                        <a:srgbClr val="000000"/>
                      </a:solidFill>
                      <a:prstDash val="solid"/>
                      <a:round/>
                      <a:headEnd len="sm" w="sm" type="none"/>
                      <a:tailEnd len="sm" w="sm" type="none"/>
                    </a:lnB>
                    <a:solidFill>
                      <a:srgbClr val="FCE6E4"/>
                    </a:solidFill>
                  </a:tcPr>
                </a:tc>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4.01</a:t>
                      </a:r>
                      <a:endParaRPr>
                        <a:latin typeface="Garamond"/>
                        <a:ea typeface="Garamond"/>
                        <a:cs typeface="Garamond"/>
                        <a:sym typeface="Garamond"/>
                      </a:endParaRPr>
                    </a:p>
                  </a:txBody>
                  <a:tcPr marT="19050" marB="19050" marR="28575" marL="28575" anchor="b">
                    <a:lnT cap="flat" cmpd="sng" w="5775">
                      <a:solidFill>
                        <a:srgbClr val="FFFFFF"/>
                      </a:solidFill>
                      <a:prstDash val="solid"/>
                      <a:round/>
                      <a:headEnd len="sm" w="sm" type="none"/>
                      <a:tailEnd len="sm" w="sm" type="none"/>
                    </a:lnT>
                    <a:lnB cap="flat" cmpd="sng" w="23100">
                      <a:solidFill>
                        <a:srgbClr val="000000"/>
                      </a:solidFill>
                      <a:prstDash val="solid"/>
                      <a:round/>
                      <a:headEnd len="sm" w="sm" type="none"/>
                      <a:tailEnd len="sm" w="sm" type="none"/>
                    </a:lnB>
                    <a:solidFill>
                      <a:srgbClr val="F6AEA8"/>
                    </a:solidFill>
                  </a:tcPr>
                </a:tc>
                <a:tc>
                  <a:txBody>
                    <a:bodyPr/>
                    <a:lstStyle/>
                    <a:p>
                      <a:pPr indent="0" lvl="0" marL="0" rtl="0" algn="ctr">
                        <a:lnSpc>
                          <a:spcPct val="115000"/>
                        </a:lnSpc>
                        <a:spcBef>
                          <a:spcPts val="0"/>
                        </a:spcBef>
                        <a:spcAft>
                          <a:spcPts val="0"/>
                        </a:spcAft>
                        <a:buNone/>
                      </a:pPr>
                      <a:r>
                        <a:rPr lang="en-US">
                          <a:latin typeface="Garamond"/>
                          <a:ea typeface="Garamond"/>
                          <a:cs typeface="Garamond"/>
                          <a:sym typeface="Garamond"/>
                        </a:rPr>
                        <a:t>7.89</a:t>
                      </a:r>
                      <a:endParaRPr>
                        <a:latin typeface="Garamond"/>
                        <a:ea typeface="Garamond"/>
                        <a:cs typeface="Garamond"/>
                        <a:sym typeface="Garamond"/>
                      </a:endParaRPr>
                    </a:p>
                  </a:txBody>
                  <a:tcPr marT="19050" marB="19050" marR="28575" marL="28575" anchor="b">
                    <a:lnT cap="flat" cmpd="sng" w="5775">
                      <a:solidFill>
                        <a:srgbClr val="FFFFFF"/>
                      </a:solidFill>
                      <a:prstDash val="solid"/>
                      <a:round/>
                      <a:headEnd len="sm" w="sm" type="none"/>
                      <a:tailEnd len="sm" w="sm" type="none"/>
                    </a:lnT>
                    <a:lnB cap="flat" cmpd="sng" w="23100">
                      <a:solidFill>
                        <a:srgbClr val="000000"/>
                      </a:solidFill>
                      <a:prstDash val="solid"/>
                      <a:round/>
                      <a:headEnd len="sm" w="sm" type="none"/>
                      <a:tailEnd len="sm" w="sm" type="none"/>
                    </a:lnB>
                    <a:solidFill>
                      <a:srgbClr val="CEEBDD"/>
                    </a:solidFill>
                  </a:tcPr>
                </a:tc>
              </a:tr>
              <a:tr h="259550">
                <a:tc>
                  <a:txBody>
                    <a:bodyPr/>
                    <a:lstStyle/>
                    <a:p>
                      <a:pPr indent="0" lvl="0" marL="0" rtl="0" algn="ctr">
                        <a:lnSpc>
                          <a:spcPct val="115000"/>
                        </a:lnSpc>
                        <a:spcBef>
                          <a:spcPts val="0"/>
                        </a:spcBef>
                        <a:spcAft>
                          <a:spcPts val="0"/>
                        </a:spcAft>
                        <a:buNone/>
                      </a:pPr>
                      <a:r>
                        <a:rPr b="1" lang="en-US">
                          <a:latin typeface="Garamond"/>
                          <a:ea typeface="Garamond"/>
                          <a:cs typeface="Garamond"/>
                          <a:sym typeface="Garamond"/>
                        </a:rPr>
                        <a:t>Total</a:t>
                      </a:r>
                      <a:endParaRPr b="1">
                        <a:latin typeface="Garamond"/>
                        <a:ea typeface="Garamond"/>
                        <a:cs typeface="Garamond"/>
                        <a:sym typeface="Garamond"/>
                      </a:endParaRPr>
                    </a:p>
                  </a:txBody>
                  <a:tcPr marT="19050" marB="19050" marR="28575" marL="28575" anchor="b">
                    <a:lnT cap="flat" cmpd="sng" w="23100">
                      <a:solidFill>
                        <a:srgbClr val="000000"/>
                      </a:solidFill>
                      <a:prstDash val="solid"/>
                      <a:round/>
                      <a:headEnd len="sm" w="sm" type="none"/>
                      <a:tailEnd len="sm" w="sm" type="none"/>
                    </a:lnT>
                    <a:solidFill>
                      <a:srgbClr val="DFE4EC"/>
                    </a:solidFill>
                  </a:tcPr>
                </a:tc>
                <a:tc>
                  <a:txBody>
                    <a:bodyPr/>
                    <a:lstStyle/>
                    <a:p>
                      <a:pPr indent="0" lvl="0" marL="0" rtl="0" algn="ctr">
                        <a:lnSpc>
                          <a:spcPct val="115000"/>
                        </a:lnSpc>
                        <a:spcBef>
                          <a:spcPts val="0"/>
                        </a:spcBef>
                        <a:spcAft>
                          <a:spcPts val="0"/>
                        </a:spcAft>
                        <a:buNone/>
                      </a:pPr>
                      <a:r>
                        <a:rPr b="1" lang="en-US">
                          <a:latin typeface="Garamond"/>
                          <a:ea typeface="Garamond"/>
                          <a:cs typeface="Garamond"/>
                          <a:sym typeface="Garamond"/>
                        </a:rPr>
                        <a:t>5.84</a:t>
                      </a:r>
                      <a:endParaRPr b="1">
                        <a:latin typeface="Garamond"/>
                        <a:ea typeface="Garamond"/>
                        <a:cs typeface="Garamond"/>
                        <a:sym typeface="Garamond"/>
                      </a:endParaRPr>
                    </a:p>
                  </a:txBody>
                  <a:tcPr marT="19050" marB="19050" marR="28575" marL="28575" anchor="b">
                    <a:lnT cap="flat" cmpd="sng" w="23100">
                      <a:solidFill>
                        <a:srgbClr val="000000"/>
                      </a:solidFill>
                      <a:prstDash val="solid"/>
                      <a:round/>
                      <a:headEnd len="sm" w="sm" type="none"/>
                      <a:tailEnd len="sm" w="sm" type="none"/>
                    </a:lnT>
                    <a:solidFill>
                      <a:srgbClr val="FBDFDD"/>
                    </a:solidFill>
                  </a:tcPr>
                </a:tc>
                <a:tc>
                  <a:txBody>
                    <a:bodyPr/>
                    <a:lstStyle/>
                    <a:p>
                      <a:pPr indent="0" lvl="0" marL="0" rtl="0" algn="ctr">
                        <a:lnSpc>
                          <a:spcPct val="115000"/>
                        </a:lnSpc>
                        <a:spcBef>
                          <a:spcPts val="0"/>
                        </a:spcBef>
                        <a:spcAft>
                          <a:spcPts val="0"/>
                        </a:spcAft>
                        <a:buNone/>
                      </a:pPr>
                      <a:r>
                        <a:rPr b="1" lang="en-US">
                          <a:latin typeface="Garamond"/>
                          <a:ea typeface="Garamond"/>
                          <a:cs typeface="Garamond"/>
                          <a:sym typeface="Garamond"/>
                        </a:rPr>
                        <a:t>4.07</a:t>
                      </a:r>
                      <a:endParaRPr b="1">
                        <a:latin typeface="Garamond"/>
                        <a:ea typeface="Garamond"/>
                        <a:cs typeface="Garamond"/>
                        <a:sym typeface="Garamond"/>
                      </a:endParaRPr>
                    </a:p>
                  </a:txBody>
                  <a:tcPr marT="19050" marB="19050" marR="28575" marL="28575" anchor="b">
                    <a:lnT cap="flat" cmpd="sng" w="23100">
                      <a:solidFill>
                        <a:srgbClr val="000000"/>
                      </a:solidFill>
                      <a:prstDash val="solid"/>
                      <a:round/>
                      <a:headEnd len="sm" w="sm" type="none"/>
                      <a:tailEnd len="sm" w="sm" type="none"/>
                    </a:lnT>
                    <a:solidFill>
                      <a:srgbClr val="F6B0AA"/>
                    </a:solidFill>
                  </a:tcPr>
                </a:tc>
                <a:tc>
                  <a:txBody>
                    <a:bodyPr/>
                    <a:lstStyle/>
                    <a:p>
                      <a:pPr indent="0" lvl="0" marL="0" rtl="0" algn="ctr">
                        <a:lnSpc>
                          <a:spcPct val="115000"/>
                        </a:lnSpc>
                        <a:spcBef>
                          <a:spcPts val="0"/>
                        </a:spcBef>
                        <a:spcAft>
                          <a:spcPts val="0"/>
                        </a:spcAft>
                        <a:buNone/>
                      </a:pPr>
                      <a:r>
                        <a:rPr b="1" lang="en-US">
                          <a:latin typeface="Garamond"/>
                          <a:ea typeface="Garamond"/>
                          <a:cs typeface="Garamond"/>
                          <a:sym typeface="Garamond"/>
                        </a:rPr>
                        <a:t>8.12</a:t>
                      </a:r>
                      <a:endParaRPr b="1">
                        <a:latin typeface="Garamond"/>
                        <a:ea typeface="Garamond"/>
                        <a:cs typeface="Garamond"/>
                        <a:sym typeface="Garamond"/>
                      </a:endParaRPr>
                    </a:p>
                  </a:txBody>
                  <a:tcPr marT="19050" marB="19050" marR="28575" marL="28575" anchor="b">
                    <a:lnT cap="flat" cmpd="sng" w="23100">
                      <a:solidFill>
                        <a:srgbClr val="000000"/>
                      </a:solidFill>
                      <a:prstDash val="solid"/>
                      <a:round/>
                      <a:headEnd len="sm" w="sm" type="none"/>
                      <a:tailEnd len="sm" w="sm" type="none"/>
                    </a:lnT>
                    <a:solidFill>
                      <a:srgbClr val="C1E6D4"/>
                    </a:solidFill>
                  </a:tcPr>
                </a:tc>
              </a:tr>
            </a:tbl>
          </a:graphicData>
        </a:graphic>
      </p:graphicFrame>
      <p:sp>
        <p:nvSpPr>
          <p:cNvPr id="330" name="Google Shape;330;g31804a78ffc_1_58"/>
          <p:cNvSpPr txBox="1"/>
          <p:nvPr/>
        </p:nvSpPr>
        <p:spPr>
          <a:xfrm>
            <a:off x="1147375" y="4145150"/>
            <a:ext cx="9899100" cy="205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sz="1600">
                <a:solidFill>
                  <a:schemeClr val="dk1"/>
                </a:solidFill>
                <a:latin typeface="Garamond"/>
                <a:ea typeface="Garamond"/>
                <a:cs typeface="Garamond"/>
                <a:sym typeface="Garamond"/>
              </a:rPr>
              <a:t>To bridge these gaps and achieve a 90% maturity level, Northwestern and Company proposes targeted deliverables designed to align with our scope of work and framework. By implementing the following three steps, we aim to reduce leadership, operational, and technical challenges:</a:t>
            </a:r>
            <a:endParaRPr sz="1600">
              <a:solidFill>
                <a:schemeClr val="dk1"/>
              </a:solidFill>
              <a:latin typeface="Garamond"/>
              <a:ea typeface="Garamond"/>
              <a:cs typeface="Garamond"/>
              <a:sym typeface="Garamond"/>
            </a:endParaRPr>
          </a:p>
          <a:p>
            <a:pPr indent="-330200" lvl="0" marL="457200" rtl="0" algn="l">
              <a:lnSpc>
                <a:spcPct val="115000"/>
              </a:lnSpc>
              <a:spcBef>
                <a:spcPts val="1200"/>
              </a:spcBef>
              <a:spcAft>
                <a:spcPts val="0"/>
              </a:spcAft>
              <a:buClr>
                <a:schemeClr val="dk1"/>
              </a:buClr>
              <a:buSzPts val="1600"/>
              <a:buFont typeface="Garamond"/>
              <a:buAutoNum type="arabicPeriod"/>
            </a:pPr>
            <a:r>
              <a:rPr b="1" lang="en-US" sz="1600">
                <a:solidFill>
                  <a:schemeClr val="dk1"/>
                </a:solidFill>
                <a:latin typeface="Garamond"/>
                <a:ea typeface="Garamond"/>
                <a:cs typeface="Garamond"/>
                <a:sym typeface="Garamond"/>
              </a:rPr>
              <a:t>Applying the Correct Level of Governance (Leadership)</a:t>
            </a:r>
            <a:endParaRPr sz="1600">
              <a:solidFill>
                <a:schemeClr val="dk1"/>
              </a:solidFill>
              <a:latin typeface="Garamond"/>
              <a:ea typeface="Garamond"/>
              <a:cs typeface="Garamond"/>
              <a:sym typeface="Garamond"/>
            </a:endParaRPr>
          </a:p>
          <a:p>
            <a:pPr indent="-330200" lvl="0" marL="457200" rtl="0" algn="l">
              <a:lnSpc>
                <a:spcPct val="115000"/>
              </a:lnSpc>
              <a:spcBef>
                <a:spcPts val="0"/>
              </a:spcBef>
              <a:spcAft>
                <a:spcPts val="0"/>
              </a:spcAft>
              <a:buClr>
                <a:schemeClr val="dk1"/>
              </a:buClr>
              <a:buSzPts val="1600"/>
              <a:buFont typeface="Garamond"/>
              <a:buAutoNum type="arabicPeriod"/>
            </a:pPr>
            <a:r>
              <a:rPr b="1" lang="en-US" sz="1600">
                <a:solidFill>
                  <a:schemeClr val="dk1"/>
                </a:solidFill>
                <a:latin typeface="Garamond"/>
                <a:ea typeface="Garamond"/>
                <a:cs typeface="Garamond"/>
                <a:sym typeface="Garamond"/>
              </a:rPr>
              <a:t>Optimized and Level Access Provisioning (Operational)</a:t>
            </a:r>
            <a:r>
              <a:rPr lang="en-US" sz="1600">
                <a:solidFill>
                  <a:schemeClr val="dk1"/>
                </a:solidFill>
                <a:latin typeface="Garamond"/>
                <a:ea typeface="Garamond"/>
                <a:cs typeface="Garamond"/>
                <a:sym typeface="Garamond"/>
              </a:rPr>
              <a:t> </a:t>
            </a:r>
            <a:endParaRPr sz="1600">
              <a:solidFill>
                <a:schemeClr val="dk1"/>
              </a:solidFill>
              <a:latin typeface="Garamond"/>
              <a:ea typeface="Garamond"/>
              <a:cs typeface="Garamond"/>
              <a:sym typeface="Garamond"/>
            </a:endParaRPr>
          </a:p>
          <a:p>
            <a:pPr indent="-330200" lvl="0" marL="457200" rtl="0" algn="l">
              <a:lnSpc>
                <a:spcPct val="115000"/>
              </a:lnSpc>
              <a:spcBef>
                <a:spcPts val="0"/>
              </a:spcBef>
              <a:spcAft>
                <a:spcPts val="0"/>
              </a:spcAft>
              <a:buClr>
                <a:schemeClr val="dk1"/>
              </a:buClr>
              <a:buSzPts val="1600"/>
              <a:buFont typeface="Garamond"/>
              <a:buAutoNum type="arabicPeriod"/>
            </a:pPr>
            <a:r>
              <a:rPr b="1" lang="en-US" sz="1600">
                <a:solidFill>
                  <a:schemeClr val="dk1"/>
                </a:solidFill>
                <a:latin typeface="Garamond"/>
                <a:ea typeface="Garamond"/>
                <a:cs typeface="Garamond"/>
                <a:sym typeface="Garamond"/>
              </a:rPr>
              <a:t>Enhanced Reporting and Management (Technical)</a:t>
            </a:r>
            <a:r>
              <a:rPr lang="en-US" sz="1600">
                <a:solidFill>
                  <a:schemeClr val="dk1"/>
                </a:solidFill>
                <a:latin typeface="Garamond"/>
                <a:ea typeface="Garamond"/>
                <a:cs typeface="Garamond"/>
                <a:sym typeface="Garamond"/>
              </a:rPr>
              <a:t> </a:t>
            </a:r>
            <a:endParaRPr sz="1600">
              <a:solidFill>
                <a:schemeClr val="dk1"/>
              </a:solidFill>
              <a:latin typeface="Garamond"/>
              <a:ea typeface="Garamond"/>
              <a:cs typeface="Garamond"/>
              <a:sym typeface="Garamo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g31804a78ffc_1_69"/>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spcBef>
                <a:spcPts val="0"/>
              </a:spcBef>
              <a:spcAft>
                <a:spcPts val="0"/>
              </a:spcAft>
              <a:buClr>
                <a:schemeClr val="dk1"/>
              </a:buClr>
              <a:buSzPts val="1100"/>
              <a:buFont typeface="Arial"/>
              <a:buNone/>
            </a:pPr>
            <a:r>
              <a:rPr lang="en-US" sz="2800"/>
              <a:t>Deliverables</a:t>
            </a:r>
            <a:endParaRPr sz="2800"/>
          </a:p>
        </p:txBody>
      </p:sp>
      <p:sp>
        <p:nvSpPr>
          <p:cNvPr id="336" name="Google Shape;336;g31804a78ffc_1_69"/>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cxnSp>
        <p:nvCxnSpPr>
          <p:cNvPr id="337" name="Google Shape;337;g31804a78ffc_1_69"/>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338" name="Google Shape;338;g31804a78ffc_1_69"/>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
        <p:nvSpPr>
          <p:cNvPr id="339" name="Google Shape;339;g31804a78ffc_1_69"/>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fld id="{00000000-1234-1234-1234-123412341234}" type="slidenum">
              <a:rPr lang="en-US">
                <a:solidFill>
                  <a:schemeClr val="lt1"/>
                </a:solidFill>
              </a:rPr>
              <a:t>‹#›</a:t>
            </a:fld>
            <a:endParaRPr>
              <a:solidFill>
                <a:schemeClr val="lt1"/>
              </a:solidFill>
            </a:endParaRPr>
          </a:p>
        </p:txBody>
      </p:sp>
      <p:grpSp>
        <p:nvGrpSpPr>
          <p:cNvPr id="340" name="Google Shape;340;g31804a78ffc_1_69"/>
          <p:cNvGrpSpPr/>
          <p:nvPr/>
        </p:nvGrpSpPr>
        <p:grpSpPr>
          <a:xfrm>
            <a:off x="476250" y="1196690"/>
            <a:ext cx="541914" cy="544300"/>
            <a:chOff x="-196568" y="3970338"/>
            <a:chExt cx="360363" cy="361950"/>
          </a:xfrm>
        </p:grpSpPr>
        <p:sp>
          <p:nvSpPr>
            <p:cNvPr id="341" name="Google Shape;341;g31804a78ffc_1_69"/>
            <p:cNvSpPr/>
            <p:nvPr/>
          </p:nvSpPr>
          <p:spPr>
            <a:xfrm>
              <a:off x="-196568" y="4030663"/>
              <a:ext cx="300038" cy="301625"/>
            </a:xfrm>
            <a:custGeom>
              <a:rect b="b" l="l" r="r" t="t"/>
              <a:pathLst>
                <a:path extrusionOk="0" h="80" w="80">
                  <a:moveTo>
                    <a:pt x="14" y="72"/>
                  </a:moveTo>
                  <a:cubicBezTo>
                    <a:pt x="11" y="72"/>
                    <a:pt x="8" y="69"/>
                    <a:pt x="8" y="66"/>
                  </a:cubicBezTo>
                  <a:cubicBezTo>
                    <a:pt x="8" y="0"/>
                    <a:pt x="8" y="0"/>
                    <a:pt x="8" y="0"/>
                  </a:cubicBezTo>
                  <a:cubicBezTo>
                    <a:pt x="2" y="0"/>
                    <a:pt x="2" y="0"/>
                    <a:pt x="2" y="0"/>
                  </a:cubicBezTo>
                  <a:cubicBezTo>
                    <a:pt x="1" y="0"/>
                    <a:pt x="0" y="1"/>
                    <a:pt x="0" y="2"/>
                  </a:cubicBezTo>
                  <a:cubicBezTo>
                    <a:pt x="0" y="78"/>
                    <a:pt x="0" y="78"/>
                    <a:pt x="0" y="78"/>
                  </a:cubicBezTo>
                  <a:cubicBezTo>
                    <a:pt x="0" y="79"/>
                    <a:pt x="1" y="80"/>
                    <a:pt x="2" y="80"/>
                  </a:cubicBezTo>
                  <a:cubicBezTo>
                    <a:pt x="78" y="80"/>
                    <a:pt x="78" y="80"/>
                    <a:pt x="78" y="80"/>
                  </a:cubicBezTo>
                  <a:cubicBezTo>
                    <a:pt x="79" y="80"/>
                    <a:pt x="80" y="79"/>
                    <a:pt x="80" y="78"/>
                  </a:cubicBezTo>
                  <a:cubicBezTo>
                    <a:pt x="80" y="72"/>
                    <a:pt x="80" y="72"/>
                    <a:pt x="80" y="72"/>
                  </a:cubicBezTo>
                  <a:lnTo>
                    <a:pt x="14" y="72"/>
                  </a:lnTo>
                  <a:close/>
                </a:path>
              </a:pathLst>
            </a:custGeom>
            <a:solidFill>
              <a:srgbClr val="10274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Garamond"/>
                <a:ea typeface="Garamond"/>
                <a:cs typeface="Garamond"/>
                <a:sym typeface="Garamond"/>
              </a:endParaRPr>
            </a:p>
          </p:txBody>
        </p:sp>
        <p:sp>
          <p:nvSpPr>
            <p:cNvPr id="342" name="Google Shape;342;g31804a78ffc_1_69"/>
            <p:cNvSpPr/>
            <p:nvPr/>
          </p:nvSpPr>
          <p:spPr>
            <a:xfrm>
              <a:off x="-152118" y="3970338"/>
              <a:ext cx="315913" cy="317500"/>
            </a:xfrm>
            <a:custGeom>
              <a:rect b="b" l="l" r="r" t="t"/>
              <a:pathLst>
                <a:path extrusionOk="0" h="84" w="84">
                  <a:moveTo>
                    <a:pt x="82" y="0"/>
                  </a:moveTo>
                  <a:cubicBezTo>
                    <a:pt x="2" y="0"/>
                    <a:pt x="2" y="0"/>
                    <a:pt x="2" y="0"/>
                  </a:cubicBezTo>
                  <a:cubicBezTo>
                    <a:pt x="1" y="0"/>
                    <a:pt x="0" y="1"/>
                    <a:pt x="0" y="2"/>
                  </a:cubicBezTo>
                  <a:cubicBezTo>
                    <a:pt x="0" y="82"/>
                    <a:pt x="0" y="82"/>
                    <a:pt x="0" y="82"/>
                  </a:cubicBezTo>
                  <a:cubicBezTo>
                    <a:pt x="0" y="83"/>
                    <a:pt x="1" y="84"/>
                    <a:pt x="2" y="84"/>
                  </a:cubicBezTo>
                  <a:cubicBezTo>
                    <a:pt x="82" y="84"/>
                    <a:pt x="82" y="84"/>
                    <a:pt x="82" y="84"/>
                  </a:cubicBezTo>
                  <a:cubicBezTo>
                    <a:pt x="83" y="84"/>
                    <a:pt x="84" y="83"/>
                    <a:pt x="84" y="82"/>
                  </a:cubicBezTo>
                  <a:cubicBezTo>
                    <a:pt x="84" y="2"/>
                    <a:pt x="84" y="2"/>
                    <a:pt x="84" y="2"/>
                  </a:cubicBezTo>
                  <a:cubicBezTo>
                    <a:pt x="84" y="1"/>
                    <a:pt x="83" y="0"/>
                    <a:pt x="82" y="0"/>
                  </a:cubicBezTo>
                  <a:close/>
                  <a:moveTo>
                    <a:pt x="40" y="68"/>
                  </a:moveTo>
                  <a:cubicBezTo>
                    <a:pt x="16" y="68"/>
                    <a:pt x="16" y="68"/>
                    <a:pt x="16" y="68"/>
                  </a:cubicBezTo>
                  <a:cubicBezTo>
                    <a:pt x="15" y="68"/>
                    <a:pt x="14" y="67"/>
                    <a:pt x="14" y="66"/>
                  </a:cubicBezTo>
                  <a:cubicBezTo>
                    <a:pt x="14" y="65"/>
                    <a:pt x="15" y="64"/>
                    <a:pt x="16" y="64"/>
                  </a:cubicBezTo>
                  <a:cubicBezTo>
                    <a:pt x="40" y="64"/>
                    <a:pt x="40" y="64"/>
                    <a:pt x="40" y="64"/>
                  </a:cubicBezTo>
                  <a:cubicBezTo>
                    <a:pt x="41" y="64"/>
                    <a:pt x="42" y="65"/>
                    <a:pt x="42" y="66"/>
                  </a:cubicBezTo>
                  <a:cubicBezTo>
                    <a:pt x="42" y="67"/>
                    <a:pt x="41" y="68"/>
                    <a:pt x="40" y="68"/>
                  </a:cubicBezTo>
                  <a:close/>
                  <a:moveTo>
                    <a:pt x="68" y="60"/>
                  </a:moveTo>
                  <a:cubicBezTo>
                    <a:pt x="16" y="60"/>
                    <a:pt x="16" y="60"/>
                    <a:pt x="16" y="60"/>
                  </a:cubicBezTo>
                  <a:cubicBezTo>
                    <a:pt x="15" y="60"/>
                    <a:pt x="14" y="59"/>
                    <a:pt x="14" y="58"/>
                  </a:cubicBezTo>
                  <a:cubicBezTo>
                    <a:pt x="14" y="57"/>
                    <a:pt x="15" y="56"/>
                    <a:pt x="16" y="56"/>
                  </a:cubicBezTo>
                  <a:cubicBezTo>
                    <a:pt x="68" y="56"/>
                    <a:pt x="68" y="56"/>
                    <a:pt x="68" y="56"/>
                  </a:cubicBezTo>
                  <a:cubicBezTo>
                    <a:pt x="69" y="56"/>
                    <a:pt x="70" y="57"/>
                    <a:pt x="70" y="58"/>
                  </a:cubicBezTo>
                  <a:cubicBezTo>
                    <a:pt x="70" y="59"/>
                    <a:pt x="69" y="60"/>
                    <a:pt x="68" y="60"/>
                  </a:cubicBezTo>
                  <a:close/>
                  <a:moveTo>
                    <a:pt x="68" y="52"/>
                  </a:moveTo>
                  <a:cubicBezTo>
                    <a:pt x="16" y="52"/>
                    <a:pt x="16" y="52"/>
                    <a:pt x="16" y="52"/>
                  </a:cubicBezTo>
                  <a:cubicBezTo>
                    <a:pt x="15" y="52"/>
                    <a:pt x="14" y="51"/>
                    <a:pt x="14" y="50"/>
                  </a:cubicBezTo>
                  <a:cubicBezTo>
                    <a:pt x="14" y="49"/>
                    <a:pt x="15" y="48"/>
                    <a:pt x="16" y="48"/>
                  </a:cubicBezTo>
                  <a:cubicBezTo>
                    <a:pt x="68" y="48"/>
                    <a:pt x="68" y="48"/>
                    <a:pt x="68" y="48"/>
                  </a:cubicBezTo>
                  <a:cubicBezTo>
                    <a:pt x="69" y="48"/>
                    <a:pt x="70" y="49"/>
                    <a:pt x="70" y="50"/>
                  </a:cubicBezTo>
                  <a:cubicBezTo>
                    <a:pt x="70" y="51"/>
                    <a:pt x="69" y="52"/>
                    <a:pt x="68" y="52"/>
                  </a:cubicBezTo>
                  <a:close/>
                  <a:moveTo>
                    <a:pt x="68" y="44"/>
                  </a:moveTo>
                  <a:cubicBezTo>
                    <a:pt x="16" y="44"/>
                    <a:pt x="16" y="44"/>
                    <a:pt x="16" y="44"/>
                  </a:cubicBezTo>
                  <a:cubicBezTo>
                    <a:pt x="15" y="44"/>
                    <a:pt x="14" y="43"/>
                    <a:pt x="14" y="42"/>
                  </a:cubicBezTo>
                  <a:cubicBezTo>
                    <a:pt x="14" y="41"/>
                    <a:pt x="15" y="40"/>
                    <a:pt x="16" y="40"/>
                  </a:cubicBezTo>
                  <a:cubicBezTo>
                    <a:pt x="68" y="40"/>
                    <a:pt x="68" y="40"/>
                    <a:pt x="68" y="40"/>
                  </a:cubicBezTo>
                  <a:cubicBezTo>
                    <a:pt x="69" y="40"/>
                    <a:pt x="70" y="41"/>
                    <a:pt x="70" y="42"/>
                  </a:cubicBezTo>
                  <a:cubicBezTo>
                    <a:pt x="70" y="43"/>
                    <a:pt x="69" y="44"/>
                    <a:pt x="68" y="44"/>
                  </a:cubicBezTo>
                  <a:close/>
                  <a:moveTo>
                    <a:pt x="68" y="36"/>
                  </a:moveTo>
                  <a:cubicBezTo>
                    <a:pt x="16" y="36"/>
                    <a:pt x="16" y="36"/>
                    <a:pt x="16" y="36"/>
                  </a:cubicBezTo>
                  <a:cubicBezTo>
                    <a:pt x="15" y="36"/>
                    <a:pt x="14" y="35"/>
                    <a:pt x="14" y="34"/>
                  </a:cubicBezTo>
                  <a:cubicBezTo>
                    <a:pt x="14" y="33"/>
                    <a:pt x="15" y="32"/>
                    <a:pt x="16" y="32"/>
                  </a:cubicBezTo>
                  <a:cubicBezTo>
                    <a:pt x="68" y="32"/>
                    <a:pt x="68" y="32"/>
                    <a:pt x="68" y="32"/>
                  </a:cubicBezTo>
                  <a:cubicBezTo>
                    <a:pt x="69" y="32"/>
                    <a:pt x="70" y="33"/>
                    <a:pt x="70" y="34"/>
                  </a:cubicBezTo>
                  <a:cubicBezTo>
                    <a:pt x="70" y="35"/>
                    <a:pt x="69" y="36"/>
                    <a:pt x="68" y="36"/>
                  </a:cubicBezTo>
                  <a:close/>
                  <a:moveTo>
                    <a:pt x="68" y="28"/>
                  </a:moveTo>
                  <a:cubicBezTo>
                    <a:pt x="16" y="28"/>
                    <a:pt x="16" y="28"/>
                    <a:pt x="16" y="28"/>
                  </a:cubicBezTo>
                  <a:cubicBezTo>
                    <a:pt x="15" y="28"/>
                    <a:pt x="14" y="27"/>
                    <a:pt x="14" y="26"/>
                  </a:cubicBezTo>
                  <a:cubicBezTo>
                    <a:pt x="14" y="25"/>
                    <a:pt x="15" y="24"/>
                    <a:pt x="16" y="24"/>
                  </a:cubicBezTo>
                  <a:cubicBezTo>
                    <a:pt x="68" y="24"/>
                    <a:pt x="68" y="24"/>
                    <a:pt x="68" y="24"/>
                  </a:cubicBezTo>
                  <a:cubicBezTo>
                    <a:pt x="69" y="24"/>
                    <a:pt x="70" y="25"/>
                    <a:pt x="70" y="26"/>
                  </a:cubicBezTo>
                  <a:cubicBezTo>
                    <a:pt x="70" y="27"/>
                    <a:pt x="69" y="28"/>
                    <a:pt x="68" y="28"/>
                  </a:cubicBezTo>
                  <a:close/>
                  <a:moveTo>
                    <a:pt x="68" y="20"/>
                  </a:moveTo>
                  <a:cubicBezTo>
                    <a:pt x="16" y="20"/>
                    <a:pt x="16" y="20"/>
                    <a:pt x="16" y="20"/>
                  </a:cubicBezTo>
                  <a:cubicBezTo>
                    <a:pt x="15" y="20"/>
                    <a:pt x="14" y="19"/>
                    <a:pt x="14" y="18"/>
                  </a:cubicBezTo>
                  <a:cubicBezTo>
                    <a:pt x="14" y="17"/>
                    <a:pt x="15" y="16"/>
                    <a:pt x="16" y="16"/>
                  </a:cubicBezTo>
                  <a:cubicBezTo>
                    <a:pt x="68" y="16"/>
                    <a:pt x="68" y="16"/>
                    <a:pt x="68" y="16"/>
                  </a:cubicBezTo>
                  <a:cubicBezTo>
                    <a:pt x="69" y="16"/>
                    <a:pt x="70" y="17"/>
                    <a:pt x="70" y="18"/>
                  </a:cubicBezTo>
                  <a:cubicBezTo>
                    <a:pt x="70" y="19"/>
                    <a:pt x="69" y="20"/>
                    <a:pt x="68" y="20"/>
                  </a:cubicBezTo>
                  <a:close/>
                </a:path>
              </a:pathLst>
            </a:custGeom>
            <a:solidFill>
              <a:srgbClr val="10274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Garamond"/>
                <a:ea typeface="Garamond"/>
                <a:cs typeface="Garamond"/>
                <a:sym typeface="Garamond"/>
              </a:endParaRPr>
            </a:p>
          </p:txBody>
        </p:sp>
      </p:grpSp>
      <p:sp>
        <p:nvSpPr>
          <p:cNvPr id="343" name="Google Shape;343;g31804a78ffc_1_69"/>
          <p:cNvSpPr txBox="1"/>
          <p:nvPr/>
        </p:nvSpPr>
        <p:spPr>
          <a:xfrm>
            <a:off x="1147370" y="1196700"/>
            <a:ext cx="10066200" cy="1477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102747"/>
              </a:buClr>
              <a:buSzPts val="2000"/>
              <a:buFont typeface="Garamond"/>
              <a:buNone/>
            </a:pPr>
            <a:r>
              <a:rPr lang="en-US" sz="1600">
                <a:latin typeface="Garamond"/>
                <a:ea typeface="Garamond"/>
                <a:cs typeface="Garamond"/>
                <a:sym typeface="Garamond"/>
              </a:rPr>
              <a:t>Northwestern and Company is prepared to elevate your fitness center’s data governance maturity to 90% with targeted deliverables. By aligning leadership with regulatory standards like HIPAA and PCI-DSS, establishing a Data Management Office, and implementing robust tools and policies, we will secure sensitive data and enhance operational efficiency. </a:t>
            </a:r>
            <a:endParaRPr sz="1600">
              <a:latin typeface="Garamond"/>
              <a:ea typeface="Garamond"/>
              <a:cs typeface="Garamond"/>
              <a:sym typeface="Garamond"/>
            </a:endParaRPr>
          </a:p>
          <a:p>
            <a:pPr indent="0" lvl="0" marL="0" marR="0" rtl="0" algn="l">
              <a:lnSpc>
                <a:spcPct val="100000"/>
              </a:lnSpc>
              <a:spcBef>
                <a:spcPts val="0"/>
              </a:spcBef>
              <a:spcAft>
                <a:spcPts val="0"/>
              </a:spcAft>
              <a:buClr>
                <a:srgbClr val="102747"/>
              </a:buClr>
              <a:buSzPts val="2000"/>
              <a:buFont typeface="Garamond"/>
              <a:buNone/>
            </a:pPr>
            <a:r>
              <a:t/>
            </a:r>
            <a:endParaRPr sz="1600">
              <a:latin typeface="Garamond"/>
              <a:ea typeface="Garamond"/>
              <a:cs typeface="Garamond"/>
              <a:sym typeface="Garamond"/>
            </a:endParaRPr>
          </a:p>
          <a:p>
            <a:pPr indent="0" lvl="0" marL="0" marR="0" rtl="0" algn="l">
              <a:lnSpc>
                <a:spcPct val="100000"/>
              </a:lnSpc>
              <a:spcBef>
                <a:spcPts val="0"/>
              </a:spcBef>
              <a:spcAft>
                <a:spcPts val="0"/>
              </a:spcAft>
              <a:buClr>
                <a:srgbClr val="102747"/>
              </a:buClr>
              <a:buSzPts val="2000"/>
              <a:buFont typeface="Garamond"/>
              <a:buNone/>
            </a:pPr>
            <a:r>
              <a:rPr lang="en-US" sz="1600">
                <a:latin typeface="Garamond"/>
                <a:ea typeface="Garamond"/>
                <a:cs typeface="Garamond"/>
                <a:sym typeface="Garamond"/>
              </a:rPr>
              <a:t>Our tailored 13-month program combines expert guidance and staff training to build trust, streamline compliance, and position your fitness center as a leader in secure, data-driven decision-making.</a:t>
            </a:r>
            <a:endParaRPr i="0" sz="1600" u="none" cap="none" strike="noStrike">
              <a:solidFill>
                <a:srgbClr val="000000"/>
              </a:solidFill>
              <a:latin typeface="Garamond"/>
              <a:ea typeface="Garamond"/>
              <a:cs typeface="Garamond"/>
              <a:sym typeface="Garamond"/>
            </a:endParaRPr>
          </a:p>
        </p:txBody>
      </p:sp>
      <p:graphicFrame>
        <p:nvGraphicFramePr>
          <p:cNvPr id="344" name="Google Shape;344;g31804a78ffc_1_69"/>
          <p:cNvGraphicFramePr/>
          <p:nvPr/>
        </p:nvGraphicFramePr>
        <p:xfrm>
          <a:off x="476249" y="3196443"/>
          <a:ext cx="3000000" cy="3000000"/>
        </p:xfrm>
        <a:graphic>
          <a:graphicData uri="http://schemas.openxmlformats.org/drawingml/2006/table">
            <a:tbl>
              <a:tblPr bandRow="1" firstRow="1">
                <a:noFill/>
                <a:tableStyleId>{D634C6ED-0915-4EA9-BEF6-85AAA8D9932A}</a:tableStyleId>
              </a:tblPr>
              <a:tblGrid>
                <a:gridCol w="2878350"/>
                <a:gridCol w="1153150"/>
                <a:gridCol w="4021850"/>
                <a:gridCol w="2684450"/>
              </a:tblGrid>
              <a:tr h="268825">
                <a:tc>
                  <a:txBody>
                    <a:bodyPr/>
                    <a:lstStyle/>
                    <a:p>
                      <a:pPr indent="0" lvl="0" marL="0" marR="0" rtl="0" algn="ctr">
                        <a:lnSpc>
                          <a:spcPct val="100000"/>
                        </a:lnSpc>
                        <a:spcBef>
                          <a:spcPts val="0"/>
                        </a:spcBef>
                        <a:spcAft>
                          <a:spcPts val="0"/>
                        </a:spcAft>
                        <a:buClr>
                          <a:srgbClr val="000000"/>
                        </a:buClr>
                        <a:buSzPts val="1800"/>
                        <a:buFont typeface="Arial"/>
                        <a:buNone/>
                      </a:pPr>
                      <a:r>
                        <a:rPr lang="en-US" sz="1600"/>
                        <a:t>Deliverable</a:t>
                      </a:r>
                      <a:endParaRPr sz="16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en-US" sz="1600"/>
                        <a:t>Timeline</a:t>
                      </a:r>
                      <a:endParaRPr sz="16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gridSpan="2">
                  <a:txBody>
                    <a:bodyPr/>
                    <a:lstStyle/>
                    <a:p>
                      <a:pPr indent="0" lvl="0" marL="0" rtl="0" algn="ctr">
                        <a:spcBef>
                          <a:spcPts val="0"/>
                        </a:spcBef>
                        <a:spcAft>
                          <a:spcPts val="0"/>
                        </a:spcAft>
                        <a:buNone/>
                      </a:pPr>
                      <a:r>
                        <a:rPr lang="en-US" sz="1600"/>
                        <a:t>Description</a:t>
                      </a:r>
                      <a:endParaRPr b="1" sz="1600">
                        <a:solidFill>
                          <a:schemeClr val="lt1"/>
                        </a:solidFill>
                        <a:latin typeface="Garamond"/>
                        <a:ea typeface="Garamond"/>
                        <a:cs typeface="Garamond"/>
                        <a:sym typeface="Garamond"/>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hMerge="1"/>
              </a:tr>
              <a:tr h="380850">
                <a:tc>
                  <a:txBody>
                    <a:bodyPr/>
                    <a:lstStyle/>
                    <a:p>
                      <a:pPr indent="0" lvl="0" marL="0" marR="0" rtl="0" algn="ctr">
                        <a:lnSpc>
                          <a:spcPct val="100000"/>
                        </a:lnSpc>
                        <a:spcBef>
                          <a:spcPts val="0"/>
                        </a:spcBef>
                        <a:spcAft>
                          <a:spcPts val="0"/>
                        </a:spcAft>
                        <a:buClr>
                          <a:srgbClr val="000000"/>
                        </a:buClr>
                        <a:buSzPts val="1600"/>
                        <a:buFont typeface="Arial"/>
                        <a:buNone/>
                      </a:pPr>
                      <a:r>
                        <a:rPr lang="en-US"/>
                        <a:t>Leadership Alignment with Standards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US"/>
                        <a:t>Short Term</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gridSpan="2">
                  <a:txBody>
                    <a:bodyPr/>
                    <a:lstStyle/>
                    <a:p>
                      <a:pPr indent="0" lvl="0" marL="0" marR="0" rtl="0" algn="ctr">
                        <a:lnSpc>
                          <a:spcPct val="100000"/>
                        </a:lnSpc>
                        <a:spcBef>
                          <a:spcPts val="0"/>
                        </a:spcBef>
                        <a:spcAft>
                          <a:spcPts val="0"/>
                        </a:spcAft>
                        <a:buClr>
                          <a:srgbClr val="000000"/>
                        </a:buClr>
                        <a:buSzPts val="1600"/>
                        <a:buFont typeface="Arial"/>
                        <a:buNone/>
                      </a:pPr>
                      <a:r>
                        <a:rPr lang="en-US"/>
                        <a:t>Form an Executive Committee, </a:t>
                      </a:r>
                      <a:r>
                        <a:rPr lang="en-US"/>
                        <a:t>align framework with HIPAA/PCI-DSS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hMerge="1"/>
              </a:tr>
              <a:tr h="537675">
                <a:tc>
                  <a:txBody>
                    <a:bodyPr/>
                    <a:lstStyle/>
                    <a:p>
                      <a:pPr indent="0" lvl="0" marL="0" marR="0" rtl="0" algn="ctr">
                        <a:lnSpc>
                          <a:spcPct val="100000"/>
                        </a:lnSpc>
                        <a:spcBef>
                          <a:spcPts val="0"/>
                        </a:spcBef>
                        <a:spcAft>
                          <a:spcPts val="0"/>
                        </a:spcAft>
                        <a:buClr>
                          <a:srgbClr val="000000"/>
                        </a:buClr>
                        <a:buSzPts val="1600"/>
                        <a:buFont typeface="Arial"/>
                        <a:buNone/>
                      </a:pPr>
                      <a:r>
                        <a:rPr lang="en-US"/>
                        <a:t>Launch Data Management Office (DMO)</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rtl="0" algn="ctr">
                        <a:spcBef>
                          <a:spcPts val="0"/>
                        </a:spcBef>
                        <a:spcAft>
                          <a:spcPts val="0"/>
                        </a:spcAft>
                        <a:buNone/>
                      </a:pPr>
                      <a:r>
                        <a:rPr lang="en-US">
                          <a:solidFill>
                            <a:schemeClr val="dk1"/>
                          </a:solidFill>
                          <a:latin typeface="Garamond"/>
                          <a:ea typeface="Garamond"/>
                          <a:cs typeface="Garamond"/>
                          <a:sym typeface="Garamond"/>
                        </a:rPr>
                        <a:t>Short Term</a:t>
                      </a:r>
                      <a:endParaRPr>
                        <a:solidFill>
                          <a:schemeClr val="dk1"/>
                        </a:solidFill>
                        <a:latin typeface="Garamond"/>
                        <a:ea typeface="Garamond"/>
                        <a:cs typeface="Garamond"/>
                        <a:sym typeface="Garamond"/>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gridSpan="2">
                  <a:txBody>
                    <a:bodyPr/>
                    <a:lstStyle/>
                    <a:p>
                      <a:pPr indent="0" lvl="0" marL="0" marR="0" rtl="0" algn="ctr">
                        <a:lnSpc>
                          <a:spcPct val="100000"/>
                        </a:lnSpc>
                        <a:spcBef>
                          <a:spcPts val="0"/>
                        </a:spcBef>
                        <a:spcAft>
                          <a:spcPts val="0"/>
                        </a:spcAft>
                        <a:buClr>
                          <a:srgbClr val="000000"/>
                        </a:buClr>
                        <a:buSzPts val="1600"/>
                        <a:buFont typeface="Arial"/>
                        <a:buNone/>
                      </a:pPr>
                      <a:r>
                        <a:rPr lang="en-US"/>
                        <a:t>Establish a DMO with defined roles, processes, and necessary technology</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hMerge="1"/>
              </a:tr>
              <a:tr h="380850">
                <a:tc>
                  <a:txBody>
                    <a:bodyPr/>
                    <a:lstStyle/>
                    <a:p>
                      <a:pPr indent="0" lvl="0" marL="0" marR="0" rtl="0" algn="ctr">
                        <a:lnSpc>
                          <a:spcPct val="100000"/>
                        </a:lnSpc>
                        <a:spcBef>
                          <a:spcPts val="0"/>
                        </a:spcBef>
                        <a:spcAft>
                          <a:spcPts val="0"/>
                        </a:spcAft>
                        <a:buClr>
                          <a:srgbClr val="000000"/>
                        </a:buClr>
                        <a:buSzPts val="1600"/>
                        <a:buFont typeface="Arial"/>
                        <a:buNone/>
                      </a:pPr>
                      <a:r>
                        <a:rPr lang="en-US"/>
                        <a:t>Assign Ownership and Accountability</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a:solidFill>
                            <a:schemeClr val="dk1"/>
                          </a:solidFill>
                          <a:latin typeface="Garamond"/>
                          <a:ea typeface="Garamond"/>
                          <a:cs typeface="Garamond"/>
                          <a:sym typeface="Garamond"/>
                        </a:rPr>
                        <a:t>Short Term</a:t>
                      </a:r>
                      <a:endParaRPr>
                        <a:solidFill>
                          <a:schemeClr val="dk1"/>
                        </a:solidFill>
                        <a:latin typeface="Garamond"/>
                        <a:ea typeface="Garamond"/>
                        <a:cs typeface="Garamond"/>
                        <a:sym typeface="Garamond"/>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gridSpan="2">
                  <a:txBody>
                    <a:bodyPr/>
                    <a:lstStyle/>
                    <a:p>
                      <a:pPr indent="0" lvl="0" marL="0" marR="0" rtl="0" algn="ctr">
                        <a:lnSpc>
                          <a:spcPct val="100000"/>
                        </a:lnSpc>
                        <a:spcBef>
                          <a:spcPts val="0"/>
                        </a:spcBef>
                        <a:spcAft>
                          <a:spcPts val="0"/>
                        </a:spcAft>
                        <a:buClr>
                          <a:srgbClr val="000000"/>
                        </a:buClr>
                        <a:buSzPts val="1600"/>
                        <a:buFont typeface="Arial"/>
                        <a:buNone/>
                      </a:pPr>
                      <a:r>
                        <a:rPr lang="en-US"/>
                        <a:t>Designate departmental data ownership, appoint stewards, and implement monitoring</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hMerge="1"/>
              </a:tr>
              <a:tr h="380850">
                <a:tc>
                  <a:txBody>
                    <a:bodyPr/>
                    <a:lstStyle/>
                    <a:p>
                      <a:pPr indent="0" lvl="0" marL="0" marR="0" rtl="0" algn="ctr">
                        <a:lnSpc>
                          <a:spcPct val="100000"/>
                        </a:lnSpc>
                        <a:spcBef>
                          <a:spcPts val="0"/>
                        </a:spcBef>
                        <a:spcAft>
                          <a:spcPts val="0"/>
                        </a:spcAft>
                        <a:buClr>
                          <a:srgbClr val="000000"/>
                        </a:buClr>
                        <a:buSzPts val="1600"/>
                        <a:buFont typeface="Arial"/>
                        <a:buNone/>
                      </a:pPr>
                      <a:r>
                        <a:rPr lang="en-US"/>
                        <a:t>Define and Enforce Data Policies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rtl="0" algn="ctr">
                        <a:spcBef>
                          <a:spcPts val="0"/>
                        </a:spcBef>
                        <a:spcAft>
                          <a:spcPts val="0"/>
                        </a:spcAft>
                        <a:buNone/>
                      </a:pPr>
                      <a:r>
                        <a:rPr lang="en-US">
                          <a:solidFill>
                            <a:schemeClr val="dk1"/>
                          </a:solidFill>
                          <a:latin typeface="Garamond"/>
                          <a:ea typeface="Garamond"/>
                          <a:cs typeface="Garamond"/>
                          <a:sym typeface="Garamond"/>
                        </a:rPr>
                        <a:t>Short Term</a:t>
                      </a:r>
                      <a:endParaRPr>
                        <a:solidFill>
                          <a:schemeClr val="dk1"/>
                        </a:solidFill>
                        <a:latin typeface="Garamond"/>
                        <a:ea typeface="Garamond"/>
                        <a:cs typeface="Garamond"/>
                        <a:sym typeface="Garamond"/>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gridSpan="2">
                  <a:txBody>
                    <a:bodyPr/>
                    <a:lstStyle/>
                    <a:p>
                      <a:pPr indent="0" lvl="0" marL="0" marR="0" rtl="0" algn="ctr">
                        <a:lnSpc>
                          <a:spcPct val="100000"/>
                        </a:lnSpc>
                        <a:spcBef>
                          <a:spcPts val="0"/>
                        </a:spcBef>
                        <a:spcAft>
                          <a:spcPts val="0"/>
                        </a:spcAft>
                        <a:buClr>
                          <a:srgbClr val="000000"/>
                        </a:buClr>
                        <a:buSzPts val="1600"/>
                        <a:buFont typeface="Arial"/>
                        <a:buNone/>
                      </a:pPr>
                      <a:r>
                        <a:rPr lang="en-US"/>
                        <a:t>Create</a:t>
                      </a:r>
                      <a:r>
                        <a:rPr lang="en-US"/>
                        <a:t> and enforce</a:t>
                      </a:r>
                      <a:r>
                        <a:rPr lang="en-US"/>
                        <a:t> governance and security policies aligned with industry standards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hMerge="1"/>
              </a:tr>
              <a:tr h="380850">
                <a:tc>
                  <a:txBody>
                    <a:bodyPr/>
                    <a:lstStyle/>
                    <a:p>
                      <a:pPr indent="0" lvl="0" marL="0" marR="0" rtl="0" algn="ctr">
                        <a:lnSpc>
                          <a:spcPct val="100000"/>
                        </a:lnSpc>
                        <a:spcBef>
                          <a:spcPts val="0"/>
                        </a:spcBef>
                        <a:spcAft>
                          <a:spcPts val="0"/>
                        </a:spcAft>
                        <a:buClr>
                          <a:srgbClr val="000000"/>
                        </a:buClr>
                        <a:buSzPts val="1600"/>
                        <a:buFont typeface="Arial"/>
                        <a:buNone/>
                      </a:pPr>
                      <a:r>
                        <a:rPr lang="en-US"/>
                        <a:t>Deploy Tools and Train Staff</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a:solidFill>
                            <a:schemeClr val="dk1"/>
                          </a:solidFill>
                          <a:latin typeface="Garamond"/>
                          <a:ea typeface="Garamond"/>
                          <a:cs typeface="Garamond"/>
                          <a:sym typeface="Garamond"/>
                        </a:rPr>
                        <a:t>Short Term</a:t>
                      </a:r>
                      <a:endParaRPr>
                        <a:solidFill>
                          <a:schemeClr val="dk1"/>
                        </a:solidFill>
                        <a:latin typeface="Garamond"/>
                        <a:ea typeface="Garamond"/>
                        <a:cs typeface="Garamond"/>
                        <a:sym typeface="Garamond"/>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gridSpan="2">
                  <a:txBody>
                    <a:bodyPr/>
                    <a:lstStyle/>
                    <a:p>
                      <a:pPr indent="0" lvl="0" marL="0" marR="0" rtl="0" algn="ctr">
                        <a:lnSpc>
                          <a:spcPct val="100000"/>
                        </a:lnSpc>
                        <a:spcBef>
                          <a:spcPts val="0"/>
                        </a:spcBef>
                        <a:spcAft>
                          <a:spcPts val="0"/>
                        </a:spcAft>
                        <a:buClr>
                          <a:srgbClr val="000000"/>
                        </a:buClr>
                        <a:buSzPts val="1600"/>
                        <a:buFont typeface="Arial"/>
                        <a:buNone/>
                      </a:pPr>
                      <a:r>
                        <a:rPr lang="en-US"/>
                        <a:t>Implement data profiling tools, build a metadata repository, and train staff</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hMerge="1"/>
              </a:tr>
              <a:tr h="380850">
                <a:tc>
                  <a:txBody>
                    <a:bodyPr/>
                    <a:lstStyle/>
                    <a:p>
                      <a:pPr indent="0" lvl="0" marL="0" marR="0" rtl="0" algn="ctr">
                        <a:lnSpc>
                          <a:spcPct val="100000"/>
                        </a:lnSpc>
                        <a:spcBef>
                          <a:spcPts val="0"/>
                        </a:spcBef>
                        <a:spcAft>
                          <a:spcPts val="0"/>
                        </a:spcAft>
                        <a:buClr>
                          <a:srgbClr val="000000"/>
                        </a:buClr>
                        <a:buSzPts val="1600"/>
                        <a:buFont typeface="Arial"/>
                        <a:buNone/>
                      </a:pPr>
                      <a:r>
                        <a:rPr lang="en-US"/>
                        <a:t>Develop a Custom Fitness App</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rtl="0" algn="ctr">
                        <a:spcBef>
                          <a:spcPts val="0"/>
                        </a:spcBef>
                        <a:spcAft>
                          <a:spcPts val="0"/>
                        </a:spcAft>
                        <a:buClr>
                          <a:schemeClr val="dk1"/>
                        </a:buClr>
                        <a:buSzPts val="1600"/>
                        <a:buFont typeface="Arial"/>
                        <a:buNone/>
                      </a:pPr>
                      <a:r>
                        <a:rPr lang="en-US"/>
                        <a:t>Long Term</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gridSpan="2">
                  <a:txBody>
                    <a:bodyPr/>
                    <a:lstStyle/>
                    <a:p>
                      <a:pPr indent="0" lvl="0" marL="0" marR="0" rtl="0" algn="ctr">
                        <a:lnSpc>
                          <a:spcPct val="100000"/>
                        </a:lnSpc>
                        <a:spcBef>
                          <a:spcPts val="0"/>
                        </a:spcBef>
                        <a:spcAft>
                          <a:spcPts val="0"/>
                        </a:spcAft>
                        <a:buClr>
                          <a:srgbClr val="000000"/>
                        </a:buClr>
                        <a:buSzPts val="1600"/>
                        <a:buFont typeface="Arial"/>
                        <a:buNone/>
                      </a:pPr>
                      <a:r>
                        <a:rPr lang="en-US"/>
                        <a:t>Build a secure app to streamline operations, engage members, and enhance analytics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hMerge="1"/>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g318178ada70_0_21"/>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fld id="{00000000-1234-1234-1234-123412341234}" type="slidenum">
              <a:rPr lang="en-US">
                <a:solidFill>
                  <a:schemeClr val="lt1"/>
                </a:solidFill>
              </a:rPr>
              <a:t>‹#›</a:t>
            </a:fld>
            <a:endParaRPr>
              <a:solidFill>
                <a:schemeClr val="lt1"/>
              </a:solidFill>
            </a:endParaRPr>
          </a:p>
        </p:txBody>
      </p:sp>
      <p:cxnSp>
        <p:nvCxnSpPr>
          <p:cNvPr id="350" name="Google Shape;350;g318178ada70_0_21"/>
          <p:cNvCxnSpPr/>
          <p:nvPr/>
        </p:nvCxnSpPr>
        <p:spPr>
          <a:xfrm>
            <a:off x="4723251" y="649560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351" name="Google Shape;351;g318178ada70_0_21"/>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Proposed Timeline </a:t>
            </a:r>
            <a:endParaRPr/>
          </a:p>
        </p:txBody>
      </p:sp>
      <p:sp>
        <p:nvSpPr>
          <p:cNvPr id="352" name="Google Shape;352;g318178ada70_0_21"/>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353" name="Google Shape;353;g318178ada70_0_21"/>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pic>
        <p:nvPicPr>
          <p:cNvPr id="354" name="Google Shape;354;g318178ada70_0_21"/>
          <p:cNvPicPr preferRelativeResize="0"/>
          <p:nvPr/>
        </p:nvPicPr>
        <p:blipFill>
          <a:blip r:embed="rId3">
            <a:alphaModFix/>
          </a:blip>
          <a:stretch>
            <a:fillRect/>
          </a:stretch>
        </p:blipFill>
        <p:spPr>
          <a:xfrm>
            <a:off x="364075" y="1066825"/>
            <a:ext cx="9965121" cy="54287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g318178ada70_0_46"/>
          <p:cNvSpPr txBox="1"/>
          <p:nvPr>
            <p:ph type="title"/>
          </p:nvPr>
        </p:nvSpPr>
        <p:spPr>
          <a:xfrm>
            <a:off x="404950" y="514375"/>
            <a:ext cx="9867300" cy="701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2800"/>
              <a:t>Critical Points</a:t>
            </a:r>
            <a:endParaRPr sz="2800"/>
          </a:p>
        </p:txBody>
      </p:sp>
      <p:sp>
        <p:nvSpPr>
          <p:cNvPr id="361" name="Google Shape;361;g318178ada70_0_46"/>
          <p:cNvSpPr/>
          <p:nvPr/>
        </p:nvSpPr>
        <p:spPr>
          <a:xfrm>
            <a:off x="0" y="51437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pic>
        <p:nvPicPr>
          <p:cNvPr id="362" name="Google Shape;362;g318178ada70_0_46"/>
          <p:cNvPicPr preferRelativeResize="0"/>
          <p:nvPr/>
        </p:nvPicPr>
        <p:blipFill>
          <a:blip r:embed="rId3">
            <a:alphaModFix/>
          </a:blip>
          <a:stretch>
            <a:fillRect/>
          </a:stretch>
        </p:blipFill>
        <p:spPr>
          <a:xfrm>
            <a:off x="627900" y="1357900"/>
            <a:ext cx="10773975" cy="3631950"/>
          </a:xfrm>
          <a:prstGeom prst="rect">
            <a:avLst/>
          </a:prstGeom>
          <a:noFill/>
          <a:ln>
            <a:noFill/>
          </a:ln>
        </p:spPr>
      </p:pic>
      <p:sp>
        <p:nvSpPr>
          <p:cNvPr id="363" name="Google Shape;363;g318178ada70_0_46"/>
          <p:cNvSpPr txBox="1"/>
          <p:nvPr/>
        </p:nvSpPr>
        <p:spPr>
          <a:xfrm>
            <a:off x="9454450" y="4654550"/>
            <a:ext cx="1895400" cy="94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rgbClr val="CC0000"/>
                </a:solidFill>
                <a:latin typeface="Garamond"/>
                <a:ea typeface="Garamond"/>
                <a:cs typeface="Garamond"/>
                <a:sym typeface="Garamond"/>
              </a:rPr>
              <a:t>   </a:t>
            </a:r>
            <a:r>
              <a:rPr lang="en-US" sz="1900">
                <a:solidFill>
                  <a:srgbClr val="CC0000"/>
                </a:solidFill>
                <a:latin typeface="Garamond"/>
                <a:ea typeface="Garamond"/>
                <a:cs typeface="Garamond"/>
                <a:sym typeface="Garamond"/>
              </a:rPr>
              <a:t>= Critical Path</a:t>
            </a:r>
            <a:endParaRPr sz="1900">
              <a:solidFill>
                <a:srgbClr val="CC0000"/>
              </a:solidFill>
              <a:latin typeface="Garamond"/>
              <a:ea typeface="Garamond"/>
              <a:cs typeface="Garamond"/>
              <a:sym typeface="Garamond"/>
            </a:endParaRPr>
          </a:p>
        </p:txBody>
      </p:sp>
      <p:sp>
        <p:nvSpPr>
          <p:cNvPr id="364" name="Google Shape;364;g318178ada70_0_46"/>
          <p:cNvSpPr/>
          <p:nvPr/>
        </p:nvSpPr>
        <p:spPr>
          <a:xfrm>
            <a:off x="9349975" y="4930675"/>
            <a:ext cx="380700" cy="156600"/>
          </a:xfrm>
          <a:prstGeom prst="rightArrow">
            <a:avLst>
              <a:gd fmla="val 50000" name="adj1"/>
              <a:gd fmla="val 50000" name="adj2"/>
            </a:avLst>
          </a:prstGeom>
          <a:solidFill>
            <a:srgbClr val="CC0000"/>
          </a:solidFill>
          <a:ln cap="flat" cmpd="sng" w="9525">
            <a:solidFill>
              <a:srgbClr val="A61C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aramond"/>
              <a:ea typeface="Garamond"/>
              <a:cs typeface="Garamond"/>
              <a:sym typeface="Garamond"/>
            </a:endParaRPr>
          </a:p>
        </p:txBody>
      </p:sp>
      <p:sp>
        <p:nvSpPr>
          <p:cNvPr id="365" name="Google Shape;365;g318178ada70_0_46"/>
          <p:cNvSpPr txBox="1"/>
          <p:nvPr/>
        </p:nvSpPr>
        <p:spPr>
          <a:xfrm>
            <a:off x="9454450" y="5131675"/>
            <a:ext cx="1895400" cy="94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rgbClr val="CC0000"/>
                </a:solidFill>
                <a:latin typeface="Garamond"/>
                <a:ea typeface="Garamond"/>
                <a:cs typeface="Garamond"/>
                <a:sym typeface="Garamond"/>
              </a:rPr>
              <a:t>  </a:t>
            </a:r>
            <a:r>
              <a:rPr lang="en-US" sz="2800">
                <a:solidFill>
                  <a:srgbClr val="162645"/>
                </a:solidFill>
                <a:latin typeface="Garamond"/>
                <a:ea typeface="Garamond"/>
                <a:cs typeface="Garamond"/>
                <a:sym typeface="Garamond"/>
              </a:rPr>
              <a:t> </a:t>
            </a:r>
            <a:r>
              <a:rPr lang="en-US" sz="1900">
                <a:solidFill>
                  <a:srgbClr val="162645"/>
                </a:solidFill>
                <a:latin typeface="Garamond"/>
                <a:ea typeface="Garamond"/>
                <a:cs typeface="Garamond"/>
                <a:sym typeface="Garamond"/>
              </a:rPr>
              <a:t>= Slack</a:t>
            </a:r>
            <a:endParaRPr sz="1900">
              <a:solidFill>
                <a:srgbClr val="162645"/>
              </a:solidFill>
              <a:latin typeface="Garamond"/>
              <a:ea typeface="Garamond"/>
              <a:cs typeface="Garamond"/>
              <a:sym typeface="Garamond"/>
            </a:endParaRPr>
          </a:p>
        </p:txBody>
      </p:sp>
      <p:sp>
        <p:nvSpPr>
          <p:cNvPr id="366" name="Google Shape;366;g318178ada70_0_46"/>
          <p:cNvSpPr/>
          <p:nvPr/>
        </p:nvSpPr>
        <p:spPr>
          <a:xfrm>
            <a:off x="9349975" y="5407800"/>
            <a:ext cx="380700" cy="1566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aramond"/>
              <a:ea typeface="Garamond"/>
              <a:cs typeface="Garamond"/>
              <a:sym typeface="Garamon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cxnSp>
        <p:nvCxnSpPr>
          <p:cNvPr id="371" name="Google Shape;371;p15"/>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372" name="Google Shape;372;p15"/>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Measuring Success</a:t>
            </a:r>
            <a:endParaRPr/>
          </a:p>
        </p:txBody>
      </p:sp>
      <p:sp>
        <p:nvSpPr>
          <p:cNvPr id="373" name="Google Shape;373;p15"/>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374" name="Google Shape;374;p15"/>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fld id="{00000000-1234-1234-1234-123412341234}" type="slidenum">
              <a:rPr lang="en-US">
                <a:solidFill>
                  <a:schemeClr val="lt1"/>
                </a:solidFill>
              </a:rPr>
              <a:t>‹#›</a:t>
            </a:fld>
            <a:endParaRPr>
              <a:solidFill>
                <a:schemeClr val="lt1"/>
              </a:solidFill>
            </a:endParaRPr>
          </a:p>
        </p:txBody>
      </p:sp>
      <p:cxnSp>
        <p:nvCxnSpPr>
          <p:cNvPr id="375" name="Google Shape;375;p15"/>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376" name="Google Shape;376;p15"/>
          <p:cNvSpPr txBox="1"/>
          <p:nvPr/>
        </p:nvSpPr>
        <p:spPr>
          <a:xfrm>
            <a:off x="402500" y="1066825"/>
            <a:ext cx="5034600" cy="520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900">
                <a:solidFill>
                  <a:schemeClr val="dk1"/>
                </a:solidFill>
                <a:latin typeface="Garamond"/>
                <a:ea typeface="Garamond"/>
                <a:cs typeface="Garamond"/>
                <a:sym typeface="Garamond"/>
              </a:rPr>
              <a:t>Leadership &amp; Alignment  </a:t>
            </a:r>
            <a:endParaRPr b="1" sz="19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All leadership roles filled</a:t>
            </a:r>
            <a:endParaRPr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Approval by legal, compliance, and risk management teams</a:t>
            </a:r>
            <a:endParaRPr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Documented formal approval of framework and application</a:t>
            </a:r>
            <a:endParaRPr sz="1600">
              <a:solidFill>
                <a:schemeClr val="dk1"/>
              </a:solidFill>
              <a:latin typeface="Garamond"/>
              <a:ea typeface="Garamond"/>
              <a:cs typeface="Garamond"/>
              <a:sym typeface="Garamond"/>
            </a:endParaRPr>
          </a:p>
          <a:p>
            <a:pPr indent="0" lvl="0" marL="914400" rtl="0" algn="l">
              <a:spcBef>
                <a:spcPts val="0"/>
              </a:spcBef>
              <a:spcAft>
                <a:spcPts val="0"/>
              </a:spcAft>
              <a:buNone/>
            </a:pPr>
            <a:r>
              <a:rPr b="1" lang="en-US" sz="1300">
                <a:solidFill>
                  <a:schemeClr val="dk1"/>
                </a:solidFill>
                <a:latin typeface="Garamond"/>
                <a:ea typeface="Garamond"/>
                <a:cs typeface="Garamond"/>
                <a:sym typeface="Garamond"/>
              </a:rPr>
              <a:t> </a:t>
            </a:r>
            <a:endParaRPr b="1" sz="1300">
              <a:solidFill>
                <a:schemeClr val="dk1"/>
              </a:solidFill>
              <a:latin typeface="Garamond"/>
              <a:ea typeface="Garamond"/>
              <a:cs typeface="Garamond"/>
              <a:sym typeface="Garamond"/>
            </a:endParaRPr>
          </a:p>
          <a:p>
            <a:pPr indent="0" lvl="0" marL="0" rtl="0" algn="l">
              <a:spcBef>
                <a:spcPts val="0"/>
              </a:spcBef>
              <a:spcAft>
                <a:spcPts val="0"/>
              </a:spcAft>
              <a:buNone/>
            </a:pPr>
            <a:r>
              <a:rPr b="1" lang="en-US" sz="1900">
                <a:solidFill>
                  <a:schemeClr val="dk1"/>
                </a:solidFill>
                <a:latin typeface="Garamond"/>
                <a:ea typeface="Garamond"/>
                <a:cs typeface="Garamond"/>
                <a:sym typeface="Garamond"/>
              </a:rPr>
              <a:t>Data Management Office of Oversight</a:t>
            </a:r>
            <a:endParaRPr b="1" sz="19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3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DMO Structure </a:t>
            </a:r>
            <a:endParaRPr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Budget and Resource Allocation for DMO operations</a:t>
            </a:r>
            <a:endParaRPr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DMO Mission Reflects Organizational Goals</a:t>
            </a:r>
            <a:endParaRPr sz="16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300">
              <a:solidFill>
                <a:schemeClr val="dk1"/>
              </a:solidFill>
              <a:latin typeface="Garamond"/>
              <a:ea typeface="Garamond"/>
              <a:cs typeface="Garamond"/>
              <a:sym typeface="Garamond"/>
            </a:endParaRPr>
          </a:p>
          <a:p>
            <a:pPr indent="0" lvl="0" marL="0" rtl="0" algn="l">
              <a:spcBef>
                <a:spcPts val="0"/>
              </a:spcBef>
              <a:spcAft>
                <a:spcPts val="0"/>
              </a:spcAft>
              <a:buNone/>
            </a:pPr>
            <a:r>
              <a:rPr b="1" lang="en-US" sz="1900">
                <a:solidFill>
                  <a:schemeClr val="dk1"/>
                </a:solidFill>
                <a:latin typeface="Garamond"/>
                <a:ea typeface="Garamond"/>
                <a:cs typeface="Garamond"/>
                <a:sym typeface="Garamond"/>
              </a:rPr>
              <a:t>Data Ownership and Accountability</a:t>
            </a:r>
            <a:endParaRPr b="1" sz="19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3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Performance review indicating success in roles</a:t>
            </a:r>
            <a:endParaRPr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Functional</a:t>
            </a:r>
            <a:r>
              <a:rPr lang="en-US" sz="1600">
                <a:solidFill>
                  <a:schemeClr val="dk1"/>
                </a:solidFill>
                <a:latin typeface="Garamond"/>
                <a:ea typeface="Garamond"/>
                <a:cs typeface="Garamond"/>
                <a:sym typeface="Garamond"/>
              </a:rPr>
              <a:t> </a:t>
            </a:r>
            <a:r>
              <a:rPr lang="en-US" sz="1600">
                <a:solidFill>
                  <a:schemeClr val="dk1"/>
                </a:solidFill>
                <a:latin typeface="Garamond"/>
                <a:ea typeface="Garamond"/>
                <a:cs typeface="Garamond"/>
                <a:sym typeface="Garamond"/>
              </a:rPr>
              <a:t>monitoring mechanisms producing reports on data usage and compliance</a:t>
            </a:r>
            <a:endParaRPr sz="1600">
              <a:solidFill>
                <a:schemeClr val="dk1"/>
              </a:solidFill>
              <a:latin typeface="Garamond"/>
              <a:ea typeface="Garamond"/>
              <a:cs typeface="Garamond"/>
              <a:sym typeface="Garamond"/>
            </a:endParaRPr>
          </a:p>
          <a:p>
            <a:pPr indent="0" lvl="0" marL="1371600" rtl="0" algn="l">
              <a:spcBef>
                <a:spcPts val="0"/>
              </a:spcBef>
              <a:spcAft>
                <a:spcPts val="0"/>
              </a:spcAft>
              <a:buNone/>
            </a:pPr>
            <a:r>
              <a:t/>
            </a:r>
            <a:endParaRPr sz="13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8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800">
              <a:solidFill>
                <a:schemeClr val="dk1"/>
              </a:solidFill>
              <a:latin typeface="Garamond"/>
              <a:ea typeface="Garamond"/>
              <a:cs typeface="Garamond"/>
              <a:sym typeface="Garamond"/>
            </a:endParaRPr>
          </a:p>
        </p:txBody>
      </p:sp>
      <p:sp>
        <p:nvSpPr>
          <p:cNvPr id="377" name="Google Shape;377;p15"/>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
        <p:nvSpPr>
          <p:cNvPr id="378" name="Google Shape;378;p15"/>
          <p:cNvSpPr txBox="1"/>
          <p:nvPr/>
        </p:nvSpPr>
        <p:spPr>
          <a:xfrm>
            <a:off x="6440075" y="927125"/>
            <a:ext cx="4906200" cy="520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900">
                <a:solidFill>
                  <a:schemeClr val="dk1"/>
                </a:solidFill>
                <a:latin typeface="Garamond"/>
                <a:ea typeface="Garamond"/>
                <a:cs typeface="Garamond"/>
                <a:sym typeface="Garamond"/>
              </a:rPr>
              <a:t>Data Policies, Standards, and Compliance</a:t>
            </a:r>
            <a:endParaRPr b="1" sz="19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Policies Approved by Leadership Accessible by Organization</a:t>
            </a:r>
            <a:endParaRPr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Decrease in security incidents, increase in monitoring</a:t>
            </a:r>
            <a:endParaRPr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Audit reports depicting increased compliance adherence</a:t>
            </a:r>
            <a:endParaRPr sz="16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900">
              <a:solidFill>
                <a:schemeClr val="dk1"/>
              </a:solidFill>
              <a:latin typeface="Garamond"/>
              <a:ea typeface="Garamond"/>
              <a:cs typeface="Garamond"/>
              <a:sym typeface="Garamond"/>
            </a:endParaRPr>
          </a:p>
          <a:p>
            <a:pPr indent="0" lvl="0" marL="0" rtl="0" algn="l">
              <a:spcBef>
                <a:spcPts val="0"/>
              </a:spcBef>
              <a:spcAft>
                <a:spcPts val="0"/>
              </a:spcAft>
              <a:buNone/>
            </a:pPr>
            <a:r>
              <a:rPr b="1" lang="en-US" sz="1900">
                <a:solidFill>
                  <a:schemeClr val="dk1"/>
                </a:solidFill>
                <a:latin typeface="Garamond"/>
                <a:ea typeface="Garamond"/>
                <a:cs typeface="Garamond"/>
                <a:sym typeface="Garamond"/>
              </a:rPr>
              <a:t>Management Process and Technology</a:t>
            </a:r>
            <a:endParaRPr b="1" sz="19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Improvements in data quality </a:t>
            </a:r>
            <a:endParaRPr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Data Discoverability and Usability Increased</a:t>
            </a:r>
            <a:endParaRPr sz="16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900">
              <a:solidFill>
                <a:schemeClr val="dk1"/>
              </a:solidFill>
              <a:latin typeface="Garamond"/>
              <a:ea typeface="Garamond"/>
              <a:cs typeface="Garamond"/>
              <a:sym typeface="Garamond"/>
            </a:endParaRPr>
          </a:p>
          <a:p>
            <a:pPr indent="0" lvl="0" marL="0" rtl="0" algn="l">
              <a:spcBef>
                <a:spcPts val="0"/>
              </a:spcBef>
              <a:spcAft>
                <a:spcPts val="0"/>
              </a:spcAft>
              <a:buNone/>
            </a:pPr>
            <a:r>
              <a:rPr b="1" lang="en-US" sz="1900">
                <a:solidFill>
                  <a:schemeClr val="dk1"/>
                </a:solidFill>
                <a:latin typeface="Garamond"/>
                <a:ea typeface="Garamond"/>
                <a:cs typeface="Garamond"/>
                <a:sym typeface="Garamond"/>
              </a:rPr>
              <a:t>Data Driven Culture Embedded Governance</a:t>
            </a:r>
            <a:endParaRPr b="1" sz="19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9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Reduction</a:t>
            </a:r>
            <a:r>
              <a:rPr lang="en-US" sz="1600">
                <a:solidFill>
                  <a:schemeClr val="dk1"/>
                </a:solidFill>
                <a:latin typeface="Garamond"/>
                <a:ea typeface="Garamond"/>
                <a:cs typeface="Garamond"/>
                <a:sym typeface="Garamond"/>
              </a:rPr>
              <a:t> in manual </a:t>
            </a:r>
            <a:r>
              <a:rPr lang="en-US" sz="1600">
                <a:solidFill>
                  <a:schemeClr val="dk1"/>
                </a:solidFill>
                <a:latin typeface="Garamond"/>
                <a:ea typeface="Garamond"/>
                <a:cs typeface="Garamond"/>
                <a:sym typeface="Garamond"/>
              </a:rPr>
              <a:t>compliance</a:t>
            </a:r>
            <a:r>
              <a:rPr lang="en-US" sz="1600">
                <a:solidFill>
                  <a:schemeClr val="dk1"/>
                </a:solidFill>
                <a:latin typeface="Garamond"/>
                <a:ea typeface="Garamond"/>
                <a:cs typeface="Garamond"/>
                <a:sym typeface="Garamond"/>
              </a:rPr>
              <a:t> check </a:t>
            </a:r>
            <a:r>
              <a:rPr lang="en-US" sz="1600">
                <a:solidFill>
                  <a:schemeClr val="dk1"/>
                </a:solidFill>
                <a:latin typeface="Garamond"/>
                <a:ea typeface="Garamond"/>
                <a:cs typeface="Garamond"/>
                <a:sym typeface="Garamond"/>
              </a:rPr>
              <a:t>efforts</a:t>
            </a:r>
            <a:endParaRPr sz="1600">
              <a:solidFill>
                <a:schemeClr val="dk1"/>
              </a:solidFill>
              <a:latin typeface="Garamond"/>
              <a:ea typeface="Garamond"/>
              <a:cs typeface="Garamond"/>
              <a:sym typeface="Garamond"/>
            </a:endParaRPr>
          </a:p>
          <a:p>
            <a:pPr indent="-330200" lvl="0" marL="914400" rtl="0" algn="l">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Actionable insights from feedback loops</a:t>
            </a:r>
            <a:endParaRPr sz="1600">
              <a:solidFill>
                <a:schemeClr val="dk1"/>
              </a:solidFill>
              <a:latin typeface="Garamond"/>
              <a:ea typeface="Garamond"/>
              <a:cs typeface="Garamond"/>
              <a:sym typeface="Garamond"/>
            </a:endParaRPr>
          </a:p>
          <a:p>
            <a:pPr indent="0" lvl="0" marL="0" rtl="0" algn="l">
              <a:spcBef>
                <a:spcPts val="0"/>
              </a:spcBef>
              <a:spcAft>
                <a:spcPts val="0"/>
              </a:spcAft>
              <a:buNone/>
            </a:pPr>
            <a:r>
              <a:t/>
            </a:r>
            <a:endParaRPr sz="1300">
              <a:solidFill>
                <a:schemeClr val="dk1"/>
              </a:solidFill>
              <a:latin typeface="Garamond"/>
              <a:ea typeface="Garamond"/>
              <a:cs typeface="Garamond"/>
              <a:sym typeface="Garamond"/>
            </a:endParaRPr>
          </a:p>
          <a:p>
            <a:pPr indent="0" lvl="0" marL="0" rtl="0" algn="l">
              <a:spcBef>
                <a:spcPts val="0"/>
              </a:spcBef>
              <a:spcAft>
                <a:spcPts val="0"/>
              </a:spcAft>
              <a:buNone/>
            </a:pPr>
            <a:r>
              <a:t/>
            </a:r>
            <a:endParaRPr b="1" sz="1800">
              <a:solidFill>
                <a:schemeClr val="dk1"/>
              </a:solidFill>
              <a:latin typeface="Garamond"/>
              <a:ea typeface="Garamond"/>
              <a:cs typeface="Garamond"/>
              <a:sym typeface="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g317fb11f610_2_0"/>
          <p:cNvSpPr/>
          <p:nvPr/>
        </p:nvSpPr>
        <p:spPr>
          <a:xfrm>
            <a:off x="2" y="0"/>
            <a:ext cx="4136700" cy="68580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384" name="Google Shape;384;g317fb11f610_2_0"/>
          <p:cNvSpPr/>
          <p:nvPr/>
        </p:nvSpPr>
        <p:spPr>
          <a:xfrm>
            <a:off x="0" y="3788229"/>
            <a:ext cx="8664900" cy="24675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grpSp>
        <p:nvGrpSpPr>
          <p:cNvPr id="385" name="Google Shape;385;g317fb11f610_2_0"/>
          <p:cNvGrpSpPr/>
          <p:nvPr/>
        </p:nvGrpSpPr>
        <p:grpSpPr>
          <a:xfrm>
            <a:off x="634559" y="4202513"/>
            <a:ext cx="6651499" cy="1639076"/>
            <a:chOff x="810520" y="2509978"/>
            <a:chExt cx="8063400" cy="1639076"/>
          </a:xfrm>
        </p:grpSpPr>
        <p:sp>
          <p:nvSpPr>
            <p:cNvPr id="386" name="Google Shape;386;g317fb11f610_2_0"/>
            <p:cNvSpPr txBox="1"/>
            <p:nvPr/>
          </p:nvSpPr>
          <p:spPr>
            <a:xfrm>
              <a:off x="810520" y="2509978"/>
              <a:ext cx="8063400" cy="923400"/>
            </a:xfrm>
            <a:prstGeom prst="rect">
              <a:avLst/>
            </a:prstGeom>
            <a:noFill/>
            <a:ln>
              <a:noFill/>
            </a:ln>
          </p:spPr>
          <p:txBody>
            <a:bodyPr anchorCtr="0" anchor="b" bIns="0" lIns="0" spcFirstLastPara="1" rIns="0" wrap="square" tIns="0">
              <a:spAutoFit/>
            </a:bodyPr>
            <a:lstStyle/>
            <a:p>
              <a:pPr indent="0" lvl="0" marL="0" marR="0" rtl="0" algn="l">
                <a:lnSpc>
                  <a:spcPct val="100000"/>
                </a:lnSpc>
                <a:spcBef>
                  <a:spcPts val="0"/>
                </a:spcBef>
                <a:spcAft>
                  <a:spcPts val="0"/>
                </a:spcAft>
                <a:buClr>
                  <a:srgbClr val="000000"/>
                </a:buClr>
                <a:buSzPts val="6000"/>
                <a:buFont typeface="Arial"/>
                <a:buNone/>
              </a:pPr>
              <a:r>
                <a:rPr b="0" i="0" lang="en-US" sz="6000" u="none" cap="none" strike="noStrike">
                  <a:solidFill>
                    <a:schemeClr val="lt1"/>
                  </a:solidFill>
                  <a:latin typeface="Garamond"/>
                  <a:ea typeface="Garamond"/>
                  <a:cs typeface="Garamond"/>
                  <a:sym typeface="Garamond"/>
                </a:rPr>
                <a:t>Thank You!</a:t>
              </a:r>
              <a:endParaRPr b="0" i="0" sz="1400" u="none" cap="none" strike="noStrike">
                <a:solidFill>
                  <a:srgbClr val="000000"/>
                </a:solidFill>
                <a:latin typeface="Arial"/>
                <a:ea typeface="Arial"/>
                <a:cs typeface="Arial"/>
                <a:sym typeface="Arial"/>
              </a:endParaRPr>
            </a:p>
          </p:txBody>
        </p:sp>
        <p:sp>
          <p:nvSpPr>
            <p:cNvPr id="387" name="Google Shape;387;g317fb11f610_2_0"/>
            <p:cNvSpPr txBox="1"/>
            <p:nvPr/>
          </p:nvSpPr>
          <p:spPr>
            <a:xfrm>
              <a:off x="810520" y="3717954"/>
              <a:ext cx="8063400" cy="431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2800"/>
                <a:buFont typeface="Arial"/>
                <a:buNone/>
              </a:pPr>
              <a:r>
                <a:rPr lang="en-US" sz="2800">
                  <a:solidFill>
                    <a:schemeClr val="lt1"/>
                  </a:solidFill>
                  <a:latin typeface="Garamond"/>
                  <a:ea typeface="Garamond"/>
                  <a:cs typeface="Garamond"/>
                  <a:sym typeface="Garamond"/>
                </a:rPr>
                <a:t>Michigan Ave. Fitness Center</a:t>
              </a:r>
              <a:endParaRPr b="0" i="0" sz="1400" u="none" cap="none" strike="noStrike">
                <a:solidFill>
                  <a:srgbClr val="000000"/>
                </a:solidFill>
                <a:latin typeface="Arial"/>
                <a:ea typeface="Arial"/>
                <a:cs typeface="Arial"/>
                <a:sym typeface="Arial"/>
              </a:endParaRPr>
            </a:p>
          </p:txBody>
        </p:sp>
        <p:cxnSp>
          <p:nvCxnSpPr>
            <p:cNvPr id="388" name="Google Shape;388;g317fb11f610_2_0"/>
            <p:cNvCxnSpPr/>
            <p:nvPr/>
          </p:nvCxnSpPr>
          <p:spPr>
            <a:xfrm>
              <a:off x="810520" y="3575631"/>
              <a:ext cx="8063400" cy="0"/>
            </a:xfrm>
            <a:prstGeom prst="straightConnector1">
              <a:avLst/>
            </a:prstGeom>
            <a:noFill/>
            <a:ln cap="flat" cmpd="sng" w="9525">
              <a:solidFill>
                <a:schemeClr val="lt1"/>
              </a:solidFill>
              <a:prstDash val="solid"/>
              <a:miter lim="800000"/>
              <a:headEnd len="sm" w="sm" type="none"/>
              <a:tailEnd len="sm" w="sm" type="none"/>
            </a:ln>
          </p:spPr>
        </p:cxnSp>
      </p:grpSp>
      <p:sp>
        <p:nvSpPr>
          <p:cNvPr id="389" name="Google Shape;389;g317fb11f610_2_0"/>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g316a983b490_0_0"/>
          <p:cNvSpPr txBox="1"/>
          <p:nvPr>
            <p:ph type="ctrTitle"/>
          </p:nvPr>
        </p:nvSpPr>
        <p:spPr>
          <a:xfrm>
            <a:off x="1524000" y="2235138"/>
            <a:ext cx="9144000" cy="2387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Appendix</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20"/>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en-US">
                <a:solidFill>
                  <a:schemeClr val="lt1"/>
                </a:solidFill>
              </a:rPr>
              <a:t>20</a:t>
            </a:r>
            <a:endParaRPr>
              <a:solidFill>
                <a:schemeClr val="lt1"/>
              </a:solidFill>
            </a:endParaRPr>
          </a:p>
        </p:txBody>
      </p:sp>
      <p:sp>
        <p:nvSpPr>
          <p:cNvPr id="402" name="Google Shape;402;p20"/>
          <p:cNvSpPr txBox="1"/>
          <p:nvPr/>
        </p:nvSpPr>
        <p:spPr>
          <a:xfrm>
            <a:off x="3794525" y="583375"/>
            <a:ext cx="4638900" cy="612900"/>
          </a:xfrm>
          <a:prstGeom prst="rect">
            <a:avLst/>
          </a:prstGeom>
          <a:noFill/>
          <a:ln>
            <a:noFill/>
          </a:ln>
        </p:spPr>
        <p:txBody>
          <a:bodyPr anchorCtr="0" anchor="t" bIns="91425" lIns="91425" spcFirstLastPara="1" rIns="91425" wrap="square" tIns="91425">
            <a:noAutofit/>
          </a:bodyPr>
          <a:lstStyle/>
          <a:p>
            <a:pPr indent="457200" lvl="0" marL="914400" rtl="0" algn="l">
              <a:spcBef>
                <a:spcPts val="0"/>
              </a:spcBef>
              <a:spcAft>
                <a:spcPts val="0"/>
              </a:spcAft>
              <a:buNone/>
            </a:pPr>
            <a:r>
              <a:rPr lang="en-US" sz="2800">
                <a:solidFill>
                  <a:schemeClr val="dk1"/>
                </a:solidFill>
                <a:latin typeface="Garamond"/>
                <a:ea typeface="Garamond"/>
                <a:cs typeface="Garamond"/>
                <a:sym typeface="Garamond"/>
              </a:rPr>
              <a:t>References</a:t>
            </a:r>
            <a:endParaRPr sz="2800">
              <a:solidFill>
                <a:schemeClr val="dk1"/>
              </a:solidFill>
              <a:latin typeface="Garamond"/>
              <a:ea typeface="Garamond"/>
              <a:cs typeface="Garamond"/>
              <a:sym typeface="Garamond"/>
            </a:endParaRPr>
          </a:p>
        </p:txBody>
      </p:sp>
      <p:sp>
        <p:nvSpPr>
          <p:cNvPr id="403" name="Google Shape;403;p20"/>
          <p:cNvSpPr txBox="1"/>
          <p:nvPr/>
        </p:nvSpPr>
        <p:spPr>
          <a:xfrm>
            <a:off x="434200" y="1270225"/>
            <a:ext cx="10841700" cy="4818600"/>
          </a:xfrm>
          <a:prstGeom prst="rect">
            <a:avLst/>
          </a:prstGeom>
          <a:noFill/>
          <a:ln>
            <a:noFill/>
          </a:ln>
        </p:spPr>
        <p:txBody>
          <a:bodyPr anchorCtr="0" anchor="t" bIns="91425" lIns="91425" spcFirstLastPara="1" rIns="91425" wrap="square" tIns="0">
            <a:noAutofit/>
          </a:bodyPr>
          <a:lstStyle/>
          <a:p>
            <a:pPr indent="0" lvl="0" marL="0" rtl="0" algn="l">
              <a:lnSpc>
                <a:spcPct val="100000"/>
              </a:lnSpc>
              <a:spcBef>
                <a:spcPts val="1000"/>
              </a:spcBef>
              <a:spcAft>
                <a:spcPts val="0"/>
              </a:spcAft>
              <a:buNone/>
            </a:pPr>
            <a:r>
              <a:rPr lang="en-US">
                <a:solidFill>
                  <a:schemeClr val="dk1"/>
                </a:solidFill>
                <a:latin typeface="Garamond"/>
                <a:ea typeface="Garamond"/>
                <a:cs typeface="Garamond"/>
                <a:sym typeface="Garamond"/>
              </a:rPr>
              <a:t>Collibra. 2021. “Data Governance Council: What Is It and Why Do You Need One?”</a:t>
            </a:r>
            <a:endParaRPr>
              <a:solidFill>
                <a:schemeClr val="dk1"/>
              </a:solidFill>
              <a:latin typeface="Garamond"/>
              <a:ea typeface="Garamond"/>
              <a:cs typeface="Garamond"/>
              <a:sym typeface="Garamond"/>
            </a:endParaRPr>
          </a:p>
          <a:p>
            <a:pPr indent="0" lvl="0" marL="0" rtl="0" algn="l">
              <a:lnSpc>
                <a:spcPct val="100000"/>
              </a:lnSpc>
              <a:spcBef>
                <a:spcPts val="1200"/>
              </a:spcBef>
              <a:spcAft>
                <a:spcPts val="0"/>
              </a:spcAft>
              <a:buNone/>
            </a:pPr>
            <a:r>
              <a:rPr lang="en-US">
                <a:solidFill>
                  <a:schemeClr val="dk1"/>
                </a:solidFill>
                <a:latin typeface="Garamond"/>
                <a:ea typeface="Garamond"/>
                <a:cs typeface="Garamond"/>
                <a:sym typeface="Garamond"/>
              </a:rPr>
              <a:t> 	</a:t>
            </a:r>
            <a:r>
              <a:rPr lang="en-US" u="sng">
                <a:solidFill>
                  <a:srgbClr val="1155CC"/>
                </a:solidFill>
                <a:latin typeface="Garamond"/>
                <a:ea typeface="Garamond"/>
                <a:cs typeface="Garamond"/>
                <a:sym typeface="Garamond"/>
                <a:hlinkClick r:id="rId3">
                  <a:extLst>
                    <a:ext uri="{A12FA001-AC4F-418D-AE19-62706E023703}">
                      <ahyp:hlinkClr val="tx"/>
                    </a:ext>
                  </a:extLst>
                </a:hlinkClick>
              </a:rPr>
              <a:t>https://www.collibra.com/us/en/blog/data-governance-council-what-is-it-and-why-do-you-need-one</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a:p>
            <a:pPr indent="0" lvl="0" marL="0" rtl="0" algn="l">
              <a:lnSpc>
                <a:spcPct val="100000"/>
              </a:lnSpc>
              <a:spcBef>
                <a:spcPts val="1200"/>
              </a:spcBef>
              <a:spcAft>
                <a:spcPts val="0"/>
              </a:spcAft>
              <a:buNone/>
            </a:pPr>
            <a:r>
              <a:t/>
            </a:r>
            <a:endParaRPr>
              <a:solidFill>
                <a:schemeClr val="dk1"/>
              </a:solidFill>
              <a:latin typeface="Garamond"/>
              <a:ea typeface="Garamond"/>
              <a:cs typeface="Garamond"/>
              <a:sym typeface="Garamond"/>
            </a:endParaRPr>
          </a:p>
          <a:p>
            <a:pPr indent="0" lvl="0" marL="0" rtl="0" algn="l">
              <a:spcBef>
                <a:spcPts val="1200"/>
              </a:spcBef>
              <a:spcAft>
                <a:spcPts val="0"/>
              </a:spcAft>
              <a:buNone/>
            </a:pPr>
            <a:r>
              <a:rPr lang="en-US">
                <a:solidFill>
                  <a:schemeClr val="dk1"/>
                </a:solidFill>
                <a:latin typeface="Garamond"/>
                <a:ea typeface="Garamond"/>
                <a:cs typeface="Garamond"/>
                <a:sym typeface="Garamond"/>
              </a:rPr>
              <a:t>"Data Quality Crisis: New Survey Reveals 77% of Organizations Have Quality Issues," </a:t>
            </a:r>
            <a:r>
              <a:rPr i="1" lang="en-US">
                <a:solidFill>
                  <a:schemeClr val="dk1"/>
                </a:solidFill>
                <a:latin typeface="Garamond"/>
                <a:ea typeface="Garamond"/>
                <a:cs typeface="Garamond"/>
                <a:sym typeface="Garamond"/>
              </a:rPr>
              <a:t>AI Data Analytics Network</a:t>
            </a:r>
            <a:r>
              <a:rPr lang="en-US">
                <a:solidFill>
                  <a:schemeClr val="dk1"/>
                </a:solidFill>
                <a:latin typeface="Garamond"/>
                <a:ea typeface="Garamond"/>
                <a:cs typeface="Garamond"/>
                <a:sym typeface="Garamond"/>
              </a:rPr>
              <a:t>, accessed November 18, 2024,</a:t>
            </a:r>
            <a:r>
              <a:rPr lang="en-US">
                <a:solidFill>
                  <a:schemeClr val="dk1"/>
                </a:solidFill>
                <a:uFill>
                  <a:noFill/>
                </a:uFill>
                <a:latin typeface="Garamond"/>
                <a:ea typeface="Garamond"/>
                <a:cs typeface="Garamond"/>
                <a:sym typeface="Garamond"/>
                <a:hlinkClick r:id="rId4">
                  <a:extLst>
                    <a:ext uri="{A12FA001-AC4F-418D-AE19-62706E023703}">
                      <ahyp:hlinkClr val="tx"/>
                    </a:ext>
                  </a:extLst>
                </a:hlinkClick>
              </a:rPr>
              <a:t> </a:t>
            </a:r>
            <a:endParaRPr>
              <a:latin typeface="Garamond"/>
              <a:ea typeface="Garamond"/>
              <a:cs typeface="Garamond"/>
              <a:sym typeface="Garamond"/>
            </a:endParaRPr>
          </a:p>
          <a:p>
            <a:pPr indent="457200" lvl="0" marL="0" rtl="0" algn="l">
              <a:spcBef>
                <a:spcPts val="1200"/>
              </a:spcBef>
              <a:spcAft>
                <a:spcPts val="0"/>
              </a:spcAft>
              <a:buNone/>
            </a:pPr>
            <a:r>
              <a:rPr lang="en-US" u="sng">
                <a:solidFill>
                  <a:schemeClr val="hlink"/>
                </a:solidFill>
                <a:latin typeface="Garamond"/>
                <a:ea typeface="Garamond"/>
                <a:cs typeface="Garamond"/>
                <a:sym typeface="Garamond"/>
                <a:hlinkClick r:id="rId5"/>
              </a:rPr>
              <a:t>https://www.aidataanalytics.network/data-governance/articles/data-quality-crisis-new-survey-reveals-77-of-organizations-have-quality-issues</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a:p>
            <a:pPr indent="457200" lvl="0" marL="0" rtl="0" algn="l">
              <a:spcBef>
                <a:spcPts val="1200"/>
              </a:spcBef>
              <a:spcAft>
                <a:spcPts val="0"/>
              </a:spcAft>
              <a:buNone/>
            </a:pPr>
            <a:r>
              <a:t/>
            </a:r>
            <a:endParaRPr>
              <a:solidFill>
                <a:schemeClr val="dk1"/>
              </a:solidFill>
              <a:latin typeface="Garamond"/>
              <a:ea typeface="Garamond"/>
              <a:cs typeface="Garamond"/>
              <a:sym typeface="Garamond"/>
            </a:endParaRPr>
          </a:p>
          <a:p>
            <a:pPr indent="0" lvl="0" marL="0" rtl="0" algn="l">
              <a:lnSpc>
                <a:spcPct val="100000"/>
              </a:lnSpc>
              <a:spcBef>
                <a:spcPts val="1200"/>
              </a:spcBef>
              <a:spcAft>
                <a:spcPts val="0"/>
              </a:spcAft>
              <a:buNone/>
            </a:pPr>
            <a:r>
              <a:rPr lang="en-US">
                <a:solidFill>
                  <a:schemeClr val="dk1"/>
                </a:solidFill>
                <a:latin typeface="Garamond"/>
                <a:ea typeface="Garamond"/>
                <a:cs typeface="Garamond"/>
                <a:sym typeface="Garamond"/>
              </a:rPr>
              <a:t>“Defining the 7 Core Principles of Data Governance.” DataGalaxy, June 28, 2024.</a:t>
            </a:r>
            <a:endParaRPr>
              <a:solidFill>
                <a:schemeClr val="dk1"/>
              </a:solidFill>
              <a:latin typeface="Garamond"/>
              <a:ea typeface="Garamond"/>
              <a:cs typeface="Garamond"/>
              <a:sym typeface="Garamond"/>
            </a:endParaRPr>
          </a:p>
          <a:p>
            <a:pPr indent="0" lvl="0" marL="0" rtl="0" algn="l">
              <a:lnSpc>
                <a:spcPct val="100000"/>
              </a:lnSpc>
              <a:spcBef>
                <a:spcPts val="1200"/>
              </a:spcBef>
              <a:spcAft>
                <a:spcPts val="0"/>
              </a:spcAft>
              <a:buNone/>
            </a:pPr>
            <a:r>
              <a:rPr lang="en-US">
                <a:solidFill>
                  <a:schemeClr val="dk1"/>
                </a:solidFill>
                <a:latin typeface="Garamond"/>
                <a:ea typeface="Garamond"/>
                <a:cs typeface="Garamond"/>
                <a:sym typeface="Garamond"/>
              </a:rPr>
              <a:t> 	</a:t>
            </a:r>
            <a:r>
              <a:rPr lang="en-US" u="sng">
                <a:solidFill>
                  <a:srgbClr val="1155CC"/>
                </a:solidFill>
                <a:latin typeface="Garamond"/>
                <a:ea typeface="Garamond"/>
                <a:cs typeface="Garamond"/>
                <a:sym typeface="Garamond"/>
                <a:hlinkClick r:id="rId6">
                  <a:extLst>
                    <a:ext uri="{A12FA001-AC4F-418D-AE19-62706E023703}">
                      <ahyp:hlinkClr val="tx"/>
                    </a:ext>
                  </a:extLst>
                </a:hlinkClick>
              </a:rPr>
              <a:t>https://www.datagalaxy.com/en/blog/7-core-principles-of-data-governance/</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a:p>
            <a:pPr indent="0" lvl="0" marL="0" rtl="0" algn="l">
              <a:lnSpc>
                <a:spcPct val="100000"/>
              </a:lnSpc>
              <a:spcBef>
                <a:spcPts val="1200"/>
              </a:spcBef>
              <a:spcAft>
                <a:spcPts val="0"/>
              </a:spcAft>
              <a:buNone/>
            </a:pPr>
            <a:r>
              <a:t/>
            </a:r>
            <a:endParaRPr>
              <a:solidFill>
                <a:schemeClr val="dk1"/>
              </a:solidFill>
              <a:latin typeface="Garamond"/>
              <a:ea typeface="Garamond"/>
              <a:cs typeface="Garamond"/>
              <a:sym typeface="Garamond"/>
            </a:endParaRPr>
          </a:p>
          <a:p>
            <a:pPr indent="0" lvl="0" marL="0" rtl="0" algn="l">
              <a:lnSpc>
                <a:spcPct val="115000"/>
              </a:lnSpc>
              <a:spcBef>
                <a:spcPts val="1200"/>
              </a:spcBef>
              <a:spcAft>
                <a:spcPts val="0"/>
              </a:spcAft>
              <a:buNone/>
            </a:pPr>
            <a:r>
              <a:rPr lang="en-US">
                <a:solidFill>
                  <a:schemeClr val="dk1"/>
                </a:solidFill>
                <a:latin typeface="Garamond"/>
                <a:ea typeface="Garamond"/>
                <a:cs typeface="Garamond"/>
                <a:sym typeface="Garamond"/>
              </a:rPr>
              <a:t>Data Governance Institute. "Data Governance Maturity Model." Data Governance Institute, last modified November 18, 2024. </a:t>
            </a:r>
            <a:endParaRPr>
              <a:solidFill>
                <a:schemeClr val="dk1"/>
              </a:solidFill>
              <a:latin typeface="Garamond"/>
              <a:ea typeface="Garamond"/>
              <a:cs typeface="Garamond"/>
              <a:sym typeface="Garamond"/>
            </a:endParaRPr>
          </a:p>
          <a:p>
            <a:pPr indent="457200" lvl="0" marL="0" rtl="0" algn="l">
              <a:lnSpc>
                <a:spcPct val="115000"/>
              </a:lnSpc>
              <a:spcBef>
                <a:spcPts val="1200"/>
              </a:spcBef>
              <a:spcAft>
                <a:spcPts val="0"/>
              </a:spcAft>
              <a:buNone/>
            </a:pPr>
            <a:r>
              <a:rPr lang="en-US" u="sng">
                <a:solidFill>
                  <a:schemeClr val="hlink"/>
                </a:solidFill>
                <a:latin typeface="Garamond"/>
                <a:ea typeface="Garamond"/>
                <a:cs typeface="Garamond"/>
                <a:sym typeface="Garamond"/>
                <a:hlinkClick r:id="rId7"/>
              </a:rPr>
              <a:t>https://www.datagovernance.com/dgi-data-governance-maturity-model</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a:p>
            <a:pPr indent="457200" lvl="0" marL="0" rtl="0" algn="l">
              <a:lnSpc>
                <a:spcPct val="115000"/>
              </a:lnSpc>
              <a:spcBef>
                <a:spcPts val="1200"/>
              </a:spcBef>
              <a:spcAft>
                <a:spcPts val="0"/>
              </a:spcAft>
              <a:buNone/>
            </a:pPr>
            <a:r>
              <a:t/>
            </a:r>
            <a:endParaRPr>
              <a:solidFill>
                <a:schemeClr val="dk1"/>
              </a:solidFill>
              <a:latin typeface="Garamond"/>
              <a:ea typeface="Garamond"/>
              <a:cs typeface="Garamond"/>
              <a:sym typeface="Garamond"/>
            </a:endParaRPr>
          </a:p>
          <a:p>
            <a:pPr indent="0" lvl="0" marL="0" rtl="0" algn="l">
              <a:lnSpc>
                <a:spcPct val="100000"/>
              </a:lnSpc>
              <a:spcBef>
                <a:spcPts val="1200"/>
              </a:spcBef>
              <a:spcAft>
                <a:spcPts val="0"/>
              </a:spcAft>
              <a:buNone/>
            </a:pPr>
            <a:r>
              <a:rPr lang="en-US">
                <a:solidFill>
                  <a:schemeClr val="dk1"/>
                </a:solidFill>
                <a:latin typeface="Garamond"/>
                <a:ea typeface="Garamond"/>
                <a:cs typeface="Garamond"/>
                <a:sym typeface="Garamond"/>
              </a:rPr>
              <a:t>EPA Data Governance Council Charter, January 31, 2022. </a:t>
            </a:r>
            <a:endParaRPr>
              <a:solidFill>
                <a:schemeClr val="dk1"/>
              </a:solidFill>
              <a:latin typeface="Garamond"/>
              <a:ea typeface="Garamond"/>
              <a:cs typeface="Garamond"/>
              <a:sym typeface="Garamond"/>
            </a:endParaRPr>
          </a:p>
          <a:p>
            <a:pPr indent="457200" lvl="0" marL="0" rtl="0" algn="l">
              <a:lnSpc>
                <a:spcPct val="100000"/>
              </a:lnSpc>
              <a:spcBef>
                <a:spcPts val="1200"/>
              </a:spcBef>
              <a:spcAft>
                <a:spcPts val="1200"/>
              </a:spcAft>
              <a:buNone/>
            </a:pPr>
            <a:r>
              <a:rPr lang="en-US" u="sng">
                <a:solidFill>
                  <a:srgbClr val="1155CC"/>
                </a:solidFill>
                <a:latin typeface="Garamond"/>
                <a:ea typeface="Garamond"/>
                <a:cs typeface="Garamond"/>
                <a:sym typeface="Garamond"/>
                <a:hlinkClick r:id="rId8">
                  <a:extLst>
                    <a:ext uri="{A12FA001-AC4F-418D-AE19-62706E023703}">
                      <ahyp:hlinkClr val="tx"/>
                    </a:ext>
                  </a:extLst>
                </a:hlinkClick>
              </a:rPr>
              <a:t>https://www.epa.gov/sites/default/files/2020-09/documents/epadatagovernancecouncilcharter.pdf</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p:txBody>
      </p:sp>
      <p:sp>
        <p:nvSpPr>
          <p:cNvPr id="404" name="Google Shape;404;p20"/>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317ee9bdc08_0_89"/>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Northwestern and Company - Leadership Overview</a:t>
            </a:r>
            <a:endParaRPr/>
          </a:p>
        </p:txBody>
      </p:sp>
      <p:sp>
        <p:nvSpPr>
          <p:cNvPr id="103" name="Google Shape;103;g317ee9bdc08_0_89"/>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cxnSp>
        <p:nvCxnSpPr>
          <p:cNvPr id="104" name="Google Shape;104;g317ee9bdc08_0_89"/>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105" name="Google Shape;105;g317ee9bdc08_0_89"/>
          <p:cNvSpPr txBox="1"/>
          <p:nvPr/>
        </p:nvSpPr>
        <p:spPr>
          <a:xfrm>
            <a:off x="115811" y="2651652"/>
            <a:ext cx="2233800" cy="3232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102747"/>
              </a:buClr>
              <a:buSzPts val="2000"/>
              <a:buFont typeface="Garamond"/>
              <a:buNone/>
            </a:pPr>
            <a:r>
              <a:rPr b="0" i="0" lang="en-US" sz="2000" u="none" cap="none" strike="noStrike">
                <a:solidFill>
                  <a:srgbClr val="102747"/>
                </a:solidFill>
                <a:latin typeface="Garamond"/>
                <a:ea typeface="Garamond"/>
                <a:cs typeface="Garamond"/>
                <a:sym typeface="Garamond"/>
              </a:rPr>
              <a:t>Patrick Eckland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102747"/>
              </a:buClr>
              <a:buSzPts val="2000"/>
              <a:buFont typeface="Garamond"/>
              <a:buNone/>
            </a:pPr>
            <a:r>
              <a:t/>
            </a:r>
            <a:endParaRPr b="0" i="0" sz="1400" u="none" cap="none" strike="noStrike">
              <a:solidFill>
                <a:srgbClr val="000000"/>
              </a:solidFill>
              <a:latin typeface="Arial"/>
              <a:ea typeface="Arial"/>
              <a:cs typeface="Arial"/>
              <a:sym typeface="Arial"/>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Position: Partner</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a:t>
            </a:r>
            <a:r>
              <a:rPr b="0" i="0" lang="en-US" sz="1600" u="none" cap="none" strike="noStrike">
                <a:solidFill>
                  <a:schemeClr val="dk1"/>
                </a:solidFill>
                <a:latin typeface="Garamond"/>
                <a:ea typeface="Garamond"/>
                <a:cs typeface="Garamond"/>
                <a:sym typeface="Garamond"/>
              </a:rPr>
              <a:t>xperience</a:t>
            </a:r>
            <a:r>
              <a:rPr lang="en-US" sz="1600">
                <a:solidFill>
                  <a:schemeClr val="dk1"/>
                </a:solidFill>
                <a:latin typeface="Garamond"/>
                <a:ea typeface="Garamond"/>
                <a:cs typeface="Garamond"/>
                <a:sym typeface="Garamond"/>
              </a:rPr>
              <a:t>: F</a:t>
            </a:r>
            <a:r>
              <a:rPr b="0" i="0" lang="en-US" sz="1600" u="none" cap="none" strike="noStrike">
                <a:solidFill>
                  <a:schemeClr val="dk1"/>
                </a:solidFill>
                <a:latin typeface="Garamond"/>
                <a:ea typeface="Garamond"/>
                <a:cs typeface="Garamond"/>
                <a:sym typeface="Garamond"/>
              </a:rPr>
              <a:t>inancial </a:t>
            </a:r>
            <a:r>
              <a:rPr lang="en-US" sz="1600">
                <a:solidFill>
                  <a:schemeClr val="dk1"/>
                </a:solidFill>
                <a:latin typeface="Garamond"/>
                <a:ea typeface="Garamond"/>
                <a:cs typeface="Garamond"/>
                <a:sym typeface="Garamond"/>
              </a:rPr>
              <a:t>P</a:t>
            </a:r>
            <a:r>
              <a:rPr b="0" i="0" lang="en-US" sz="1600" u="none" cap="none" strike="noStrike">
                <a:solidFill>
                  <a:schemeClr val="dk1"/>
                </a:solidFill>
                <a:latin typeface="Garamond"/>
                <a:ea typeface="Garamond"/>
                <a:cs typeface="Garamond"/>
                <a:sym typeface="Garamond"/>
              </a:rPr>
              <a:t>lanning, </a:t>
            </a:r>
            <a:r>
              <a:rPr lang="en-US" sz="1600">
                <a:solidFill>
                  <a:schemeClr val="dk1"/>
                </a:solidFill>
                <a:latin typeface="Garamond"/>
                <a:ea typeface="Garamond"/>
                <a:cs typeface="Garamond"/>
                <a:sym typeface="Garamond"/>
              </a:rPr>
              <a:t>A</a:t>
            </a:r>
            <a:r>
              <a:rPr b="0" i="0" lang="en-US" sz="1600" u="none" cap="none" strike="noStrike">
                <a:solidFill>
                  <a:schemeClr val="dk1"/>
                </a:solidFill>
                <a:latin typeface="Garamond"/>
                <a:ea typeface="Garamond"/>
                <a:cs typeface="Garamond"/>
                <a:sym typeface="Garamond"/>
              </a:rPr>
              <a:t>nalysis, and </a:t>
            </a:r>
            <a:r>
              <a:rPr lang="en-US" sz="1600">
                <a:solidFill>
                  <a:schemeClr val="dk1"/>
                </a:solidFill>
                <a:latin typeface="Garamond"/>
                <a:ea typeface="Garamond"/>
                <a:cs typeface="Garamond"/>
                <a:sym typeface="Garamond"/>
              </a:rPr>
              <a:t>A</a:t>
            </a:r>
            <a:r>
              <a:rPr b="0" i="0" lang="en-US" sz="1600" u="none" cap="none" strike="noStrike">
                <a:solidFill>
                  <a:schemeClr val="dk1"/>
                </a:solidFill>
                <a:latin typeface="Garamond"/>
                <a:ea typeface="Garamond"/>
                <a:cs typeface="Garamond"/>
                <a:sym typeface="Garamond"/>
              </a:rPr>
              <a:t>ccounting</a:t>
            </a:r>
            <a:endParaRPr b="0" i="0" sz="1600" u="none" cap="none" strike="noStrike">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Education: </a:t>
            </a:r>
            <a:r>
              <a:rPr b="0" i="0" lang="en-US" sz="1600" u="none" cap="none" strike="noStrike">
                <a:solidFill>
                  <a:schemeClr val="dk1"/>
                </a:solidFill>
                <a:latin typeface="Garamond"/>
                <a:ea typeface="Garamond"/>
                <a:cs typeface="Garamond"/>
                <a:sym typeface="Garamond"/>
              </a:rPr>
              <a:t>B.S. in Finance, M.S. in Data Science </a:t>
            </a:r>
            <a:r>
              <a:rPr lang="en-US" sz="1600">
                <a:solidFill>
                  <a:schemeClr val="dk1"/>
                </a:solidFill>
                <a:latin typeface="Garamond"/>
                <a:ea typeface="Garamond"/>
                <a:cs typeface="Garamond"/>
                <a:sym typeface="Garamond"/>
              </a:rPr>
              <a:t>C</a:t>
            </a:r>
            <a:r>
              <a:rPr b="0" i="0" lang="en-US" sz="1600" u="none" cap="none" strike="noStrike">
                <a:solidFill>
                  <a:schemeClr val="dk1"/>
                </a:solidFill>
                <a:latin typeface="Garamond"/>
                <a:ea typeface="Garamond"/>
                <a:cs typeface="Garamond"/>
                <a:sym typeface="Garamond"/>
              </a:rPr>
              <a:t>andidate, MBA </a:t>
            </a:r>
            <a:r>
              <a:rPr lang="en-US" sz="1600">
                <a:solidFill>
                  <a:schemeClr val="dk1"/>
                </a:solidFill>
                <a:latin typeface="Garamond"/>
                <a:ea typeface="Garamond"/>
                <a:cs typeface="Garamond"/>
                <a:sym typeface="Garamond"/>
              </a:rPr>
              <a:t>C</a:t>
            </a:r>
            <a:r>
              <a:rPr b="0" i="0" lang="en-US" sz="1600" u="none" cap="none" strike="noStrike">
                <a:solidFill>
                  <a:schemeClr val="dk1"/>
                </a:solidFill>
                <a:latin typeface="Garamond"/>
                <a:ea typeface="Garamond"/>
                <a:cs typeface="Garamond"/>
                <a:sym typeface="Garamond"/>
              </a:rPr>
              <a:t>andidate.</a:t>
            </a:r>
            <a:endParaRPr b="0" i="0" sz="1600" u="none" cap="none" strike="noStrike">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Garamond"/>
              <a:ea typeface="Garamond"/>
              <a:cs typeface="Garamond"/>
              <a:sym typeface="Garamond"/>
            </a:endParaRPr>
          </a:p>
        </p:txBody>
      </p:sp>
      <p:pic>
        <p:nvPicPr>
          <p:cNvPr id="106" name="Google Shape;106;g317ee9bdc08_0_89"/>
          <p:cNvPicPr preferRelativeResize="0"/>
          <p:nvPr/>
        </p:nvPicPr>
        <p:blipFill rotWithShape="1">
          <a:blip r:embed="rId3">
            <a:alphaModFix/>
          </a:blip>
          <a:srcRect b="0" l="0" r="0" t="0"/>
          <a:stretch/>
        </p:blipFill>
        <p:spPr>
          <a:xfrm>
            <a:off x="755491" y="1488628"/>
            <a:ext cx="954400" cy="954400"/>
          </a:xfrm>
          <a:prstGeom prst="rect">
            <a:avLst/>
          </a:prstGeom>
          <a:noFill/>
          <a:ln>
            <a:noFill/>
          </a:ln>
        </p:spPr>
      </p:pic>
      <p:sp>
        <p:nvSpPr>
          <p:cNvPr id="107" name="Google Shape;107;g317ee9bdc08_0_89"/>
          <p:cNvSpPr txBox="1"/>
          <p:nvPr/>
        </p:nvSpPr>
        <p:spPr>
          <a:xfrm>
            <a:off x="2489449" y="2631290"/>
            <a:ext cx="2233800" cy="34788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102747"/>
              </a:buClr>
              <a:buSzPts val="2000"/>
              <a:buFont typeface="Garamond"/>
              <a:buNone/>
            </a:pPr>
            <a:r>
              <a:rPr lang="en-US" sz="2000">
                <a:solidFill>
                  <a:srgbClr val="102747"/>
                </a:solidFill>
                <a:latin typeface="Garamond"/>
                <a:ea typeface="Garamond"/>
                <a:cs typeface="Garamond"/>
                <a:sym typeface="Garamond"/>
              </a:rPr>
              <a:t>Satvik Yagnamurthy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102747"/>
              </a:buClr>
              <a:buSzPts val="2000"/>
              <a:buFont typeface="Garamond"/>
              <a:buNone/>
            </a:pPr>
            <a:r>
              <a:t/>
            </a:r>
            <a:endParaRPr b="0" i="0" sz="1400" u="none" cap="none" strike="noStrike">
              <a:solidFill>
                <a:srgbClr val="000000"/>
              </a:solidFill>
              <a:latin typeface="Arial"/>
              <a:ea typeface="Arial"/>
              <a:cs typeface="Arial"/>
              <a:sym typeface="Arial"/>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Position: Partner</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Experience: Growth Strategy, M&amp;A, and Program Management</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Education: B.S. in Industrial Engineering, M.S. in Data Science Candidate</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Garamond"/>
              <a:ea typeface="Garamond"/>
              <a:cs typeface="Garamond"/>
              <a:sym typeface="Garamond"/>
            </a:endParaRPr>
          </a:p>
        </p:txBody>
      </p:sp>
      <p:pic>
        <p:nvPicPr>
          <p:cNvPr id="108" name="Google Shape;108;g317ee9bdc08_0_89"/>
          <p:cNvPicPr preferRelativeResize="0"/>
          <p:nvPr/>
        </p:nvPicPr>
        <p:blipFill rotWithShape="1">
          <a:blip r:embed="rId4">
            <a:alphaModFix/>
          </a:blip>
          <a:srcRect b="26210" l="22567" r="22933" t="0"/>
          <a:stretch/>
        </p:blipFill>
        <p:spPr>
          <a:xfrm>
            <a:off x="3130851" y="1488612"/>
            <a:ext cx="950976" cy="950977"/>
          </a:xfrm>
          <a:prstGeom prst="rect">
            <a:avLst/>
          </a:prstGeom>
          <a:noFill/>
          <a:ln>
            <a:noFill/>
          </a:ln>
        </p:spPr>
      </p:pic>
      <p:sp>
        <p:nvSpPr>
          <p:cNvPr id="109" name="Google Shape;109;g317ee9bdc08_0_89"/>
          <p:cNvSpPr txBox="1"/>
          <p:nvPr/>
        </p:nvSpPr>
        <p:spPr>
          <a:xfrm>
            <a:off x="4909975" y="2631300"/>
            <a:ext cx="2435100" cy="3232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102747"/>
              </a:buClr>
              <a:buSzPts val="2000"/>
              <a:buFont typeface="Garamond"/>
              <a:buNone/>
            </a:pPr>
            <a:r>
              <a:rPr lang="en-US" sz="2000">
                <a:solidFill>
                  <a:srgbClr val="102747"/>
                </a:solidFill>
                <a:latin typeface="Garamond"/>
                <a:ea typeface="Garamond"/>
                <a:cs typeface="Garamond"/>
                <a:sym typeface="Garamond"/>
              </a:rPr>
              <a:t>Yemi Adetutu</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102747"/>
              </a:buClr>
              <a:buSzPts val="2000"/>
              <a:buFont typeface="Garamond"/>
              <a:buNone/>
            </a:pPr>
            <a:r>
              <a:t/>
            </a:r>
            <a:endParaRPr b="0" i="0" sz="1400" u="none" cap="none" strike="noStrike">
              <a:solidFill>
                <a:srgbClr val="000000"/>
              </a:solidFill>
              <a:latin typeface="Arial"/>
              <a:ea typeface="Arial"/>
              <a:cs typeface="Arial"/>
              <a:sym typeface="Arial"/>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Position: Partner</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Experience: </a:t>
            </a:r>
            <a:r>
              <a:rPr lang="en-US" sz="1600">
                <a:solidFill>
                  <a:schemeClr val="dk1"/>
                </a:solidFill>
                <a:latin typeface="Garamond"/>
                <a:ea typeface="Garamond"/>
                <a:cs typeface="Garamond"/>
                <a:sym typeface="Garamond"/>
              </a:rPr>
              <a:t>Network Optimization and Business Development</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Education: B.S. in Statistics &amp; Mathematics, M.S. in Data Science Candidate</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Garamond"/>
              <a:ea typeface="Garamond"/>
              <a:cs typeface="Garamond"/>
              <a:sym typeface="Garamond"/>
            </a:endParaRPr>
          </a:p>
        </p:txBody>
      </p:sp>
      <p:sp>
        <p:nvSpPr>
          <p:cNvPr id="110" name="Google Shape;110;g317ee9bdc08_0_89"/>
          <p:cNvSpPr txBox="1"/>
          <p:nvPr/>
        </p:nvSpPr>
        <p:spPr>
          <a:xfrm>
            <a:off x="7421361" y="2631289"/>
            <a:ext cx="2233800" cy="32325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102747"/>
              </a:buClr>
              <a:buSzPts val="2000"/>
              <a:buFont typeface="Garamond"/>
              <a:buNone/>
            </a:pPr>
            <a:r>
              <a:rPr lang="en-US" sz="2000">
                <a:solidFill>
                  <a:srgbClr val="102747"/>
                </a:solidFill>
                <a:latin typeface="Garamond"/>
                <a:ea typeface="Garamond"/>
                <a:cs typeface="Garamond"/>
                <a:sym typeface="Garamond"/>
              </a:rPr>
              <a:t>Yinwei Wang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102747"/>
              </a:buClr>
              <a:buSzPts val="2000"/>
              <a:buFont typeface="Garamond"/>
              <a:buNone/>
            </a:pPr>
            <a:r>
              <a:t/>
            </a:r>
            <a:endParaRPr b="0" i="0" sz="1400" u="none" cap="none" strike="noStrike">
              <a:solidFill>
                <a:srgbClr val="000000"/>
              </a:solidFill>
              <a:latin typeface="Arial"/>
              <a:ea typeface="Arial"/>
              <a:cs typeface="Arial"/>
              <a:sym typeface="Arial"/>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Position: Partner</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Experience: Marketing, Venture Capital, and CPG</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Education: B.A. in Human Resources, MBA, M.S. in Data Science Candidate</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Garamond"/>
              <a:ea typeface="Garamond"/>
              <a:cs typeface="Garamond"/>
              <a:sym typeface="Garamond"/>
            </a:endParaRPr>
          </a:p>
        </p:txBody>
      </p:sp>
      <p:sp>
        <p:nvSpPr>
          <p:cNvPr id="111" name="Google Shape;111;g317ee9bdc08_0_89"/>
          <p:cNvSpPr txBox="1"/>
          <p:nvPr/>
        </p:nvSpPr>
        <p:spPr>
          <a:xfrm>
            <a:off x="7421374" y="5636130"/>
            <a:ext cx="2233800" cy="2154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102747"/>
              </a:buClr>
              <a:buSzPts val="1200"/>
              <a:buFont typeface="Garamond"/>
              <a:buNone/>
            </a:pPr>
            <a:r>
              <a:t/>
            </a:r>
            <a:endParaRPr b="1" i="0" sz="1400" u="none" cap="none" strike="noStrike">
              <a:solidFill>
                <a:schemeClr val="dk1"/>
              </a:solidFill>
              <a:latin typeface="Arial"/>
              <a:ea typeface="Arial"/>
              <a:cs typeface="Arial"/>
              <a:sym typeface="Arial"/>
            </a:endParaRPr>
          </a:p>
        </p:txBody>
      </p:sp>
      <p:sp>
        <p:nvSpPr>
          <p:cNvPr id="112" name="Google Shape;112;g317ee9bdc08_0_89"/>
          <p:cNvSpPr txBox="1"/>
          <p:nvPr/>
        </p:nvSpPr>
        <p:spPr>
          <a:xfrm>
            <a:off x="9856549" y="2670977"/>
            <a:ext cx="2233800" cy="34788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102747"/>
              </a:buClr>
              <a:buSzPts val="2000"/>
              <a:buFont typeface="Garamond"/>
              <a:buNone/>
            </a:pPr>
            <a:r>
              <a:rPr lang="en-US" sz="2000">
                <a:solidFill>
                  <a:srgbClr val="102747"/>
                </a:solidFill>
                <a:latin typeface="Garamond"/>
                <a:ea typeface="Garamond"/>
                <a:cs typeface="Garamond"/>
                <a:sym typeface="Garamond"/>
              </a:rPr>
              <a:t>Jamia Russell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102747"/>
              </a:buClr>
              <a:buSzPts val="2000"/>
              <a:buFont typeface="Garamond"/>
              <a:buNone/>
            </a:pPr>
            <a:r>
              <a:t/>
            </a:r>
            <a:endParaRPr b="0" i="0" sz="1400" u="none" cap="none" strike="noStrike">
              <a:solidFill>
                <a:srgbClr val="000000"/>
              </a:solidFill>
              <a:latin typeface="Arial"/>
              <a:ea typeface="Arial"/>
              <a:cs typeface="Arial"/>
              <a:sym typeface="Arial"/>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Position: Partner</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Experience: Account Management, Data Analytics, Legal</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sz="1600">
              <a:solidFill>
                <a:schemeClr val="dk1"/>
              </a:solidFill>
              <a:latin typeface="Garamond"/>
              <a:ea typeface="Garamond"/>
              <a:cs typeface="Garamond"/>
              <a:sym typeface="Garamond"/>
            </a:endParaRPr>
          </a:p>
          <a:p>
            <a:pPr indent="-330200" lvl="0" marL="457200" marR="0" rtl="0" algn="l">
              <a:lnSpc>
                <a:spcPct val="100000"/>
              </a:lnSpc>
              <a:spcBef>
                <a:spcPts val="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Education: B.A. in Criminology, Psychology, Chinese, M.S. in Data Science Candidate</a:t>
            </a:r>
            <a:endParaRPr sz="1600">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Garamond"/>
              <a:ea typeface="Garamond"/>
              <a:cs typeface="Garamond"/>
              <a:sym typeface="Garamond"/>
            </a:endParaRPr>
          </a:p>
        </p:txBody>
      </p:sp>
      <p:pic>
        <p:nvPicPr>
          <p:cNvPr id="113" name="Google Shape;113;g317ee9bdc08_0_89"/>
          <p:cNvPicPr preferRelativeResize="0"/>
          <p:nvPr/>
        </p:nvPicPr>
        <p:blipFill>
          <a:blip r:embed="rId5">
            <a:alphaModFix/>
          </a:blip>
          <a:stretch>
            <a:fillRect/>
          </a:stretch>
        </p:blipFill>
        <p:spPr>
          <a:xfrm>
            <a:off x="8062763" y="1466050"/>
            <a:ext cx="950974" cy="999526"/>
          </a:xfrm>
          <a:prstGeom prst="rect">
            <a:avLst/>
          </a:prstGeom>
          <a:noFill/>
          <a:ln>
            <a:noFill/>
          </a:ln>
        </p:spPr>
      </p:pic>
      <p:pic>
        <p:nvPicPr>
          <p:cNvPr id="114" name="Google Shape;114;g317ee9bdc08_0_89"/>
          <p:cNvPicPr preferRelativeResize="0"/>
          <p:nvPr/>
        </p:nvPicPr>
        <p:blipFill>
          <a:blip r:embed="rId6">
            <a:alphaModFix/>
          </a:blip>
          <a:stretch>
            <a:fillRect/>
          </a:stretch>
        </p:blipFill>
        <p:spPr>
          <a:xfrm>
            <a:off x="5502771" y="1414685"/>
            <a:ext cx="954399" cy="984354"/>
          </a:xfrm>
          <a:prstGeom prst="rect">
            <a:avLst/>
          </a:prstGeom>
          <a:noFill/>
          <a:ln>
            <a:noFill/>
          </a:ln>
        </p:spPr>
      </p:pic>
      <p:pic>
        <p:nvPicPr>
          <p:cNvPr id="115" name="Google Shape;115;g317ee9bdc08_0_89"/>
          <p:cNvPicPr preferRelativeResize="0"/>
          <p:nvPr/>
        </p:nvPicPr>
        <p:blipFill>
          <a:blip r:embed="rId7">
            <a:alphaModFix/>
          </a:blip>
          <a:stretch>
            <a:fillRect/>
          </a:stretch>
        </p:blipFill>
        <p:spPr>
          <a:xfrm rot="-45">
            <a:off x="10538975" y="1364605"/>
            <a:ext cx="954399" cy="1266688"/>
          </a:xfrm>
          <a:prstGeom prst="rect">
            <a:avLst/>
          </a:prstGeom>
          <a:noFill/>
          <a:ln>
            <a:noFill/>
          </a:ln>
        </p:spPr>
      </p:pic>
      <p:sp>
        <p:nvSpPr>
          <p:cNvPr id="116" name="Google Shape;116;g317ee9bdc08_0_89"/>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r>
              <a:rPr lang="en-US">
                <a:solidFill>
                  <a:schemeClr val="lt1"/>
                </a:solidFill>
              </a:rPr>
              <a:t>2</a:t>
            </a:r>
            <a:endParaRPr>
              <a:solidFill>
                <a:schemeClr val="lt1"/>
              </a:solidFill>
            </a:endParaRPr>
          </a:p>
        </p:txBody>
      </p:sp>
      <p:sp>
        <p:nvSpPr>
          <p:cNvPr id="117" name="Google Shape;117;g317ee9bdc08_0_89"/>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g318097c781b_0_315"/>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en-US">
                <a:solidFill>
                  <a:schemeClr val="lt1"/>
                </a:solidFill>
              </a:rPr>
              <a:t>20</a:t>
            </a:r>
            <a:endParaRPr>
              <a:solidFill>
                <a:schemeClr val="lt1"/>
              </a:solidFill>
            </a:endParaRPr>
          </a:p>
        </p:txBody>
      </p:sp>
      <p:sp>
        <p:nvSpPr>
          <p:cNvPr id="411" name="Google Shape;411;g318097c781b_0_315"/>
          <p:cNvSpPr txBox="1"/>
          <p:nvPr/>
        </p:nvSpPr>
        <p:spPr>
          <a:xfrm>
            <a:off x="3794525" y="583375"/>
            <a:ext cx="4638900" cy="612900"/>
          </a:xfrm>
          <a:prstGeom prst="rect">
            <a:avLst/>
          </a:prstGeom>
          <a:noFill/>
          <a:ln>
            <a:noFill/>
          </a:ln>
        </p:spPr>
        <p:txBody>
          <a:bodyPr anchorCtr="0" anchor="t" bIns="91425" lIns="91425" spcFirstLastPara="1" rIns="91425" wrap="square" tIns="91425">
            <a:noAutofit/>
          </a:bodyPr>
          <a:lstStyle/>
          <a:p>
            <a:pPr indent="457200" lvl="0" marL="914400" rtl="0" algn="l">
              <a:spcBef>
                <a:spcPts val="0"/>
              </a:spcBef>
              <a:spcAft>
                <a:spcPts val="0"/>
              </a:spcAft>
              <a:buNone/>
            </a:pPr>
            <a:r>
              <a:rPr lang="en-US" sz="2800">
                <a:solidFill>
                  <a:schemeClr val="dk1"/>
                </a:solidFill>
                <a:latin typeface="Garamond"/>
                <a:ea typeface="Garamond"/>
                <a:cs typeface="Garamond"/>
                <a:sym typeface="Garamond"/>
              </a:rPr>
              <a:t>References</a:t>
            </a:r>
            <a:endParaRPr sz="2800">
              <a:solidFill>
                <a:schemeClr val="dk1"/>
              </a:solidFill>
              <a:latin typeface="Garamond"/>
              <a:ea typeface="Garamond"/>
              <a:cs typeface="Garamond"/>
              <a:sym typeface="Garamond"/>
            </a:endParaRPr>
          </a:p>
        </p:txBody>
      </p:sp>
      <p:sp>
        <p:nvSpPr>
          <p:cNvPr id="412" name="Google Shape;412;g318097c781b_0_315"/>
          <p:cNvSpPr txBox="1"/>
          <p:nvPr/>
        </p:nvSpPr>
        <p:spPr>
          <a:xfrm>
            <a:off x="434200" y="1270225"/>
            <a:ext cx="10841700" cy="4818600"/>
          </a:xfrm>
          <a:prstGeom prst="rect">
            <a:avLst/>
          </a:prstGeom>
          <a:noFill/>
          <a:ln>
            <a:noFill/>
          </a:ln>
        </p:spPr>
        <p:txBody>
          <a:bodyPr anchorCtr="0" anchor="t" bIns="91425" lIns="91425" spcFirstLastPara="1" rIns="91425" wrap="square" tIns="0">
            <a:noAutofit/>
          </a:bodyPr>
          <a:lstStyle/>
          <a:p>
            <a:pPr indent="0" lvl="0" marL="0" rtl="0" algn="l">
              <a:spcBef>
                <a:spcPts val="1000"/>
              </a:spcBef>
              <a:spcAft>
                <a:spcPts val="0"/>
              </a:spcAft>
              <a:buClr>
                <a:schemeClr val="dk1"/>
              </a:buClr>
              <a:buSzPts val="1100"/>
              <a:buFont typeface="Arial"/>
              <a:buNone/>
            </a:pPr>
            <a:r>
              <a:rPr lang="en-US">
                <a:solidFill>
                  <a:schemeClr val="dk1"/>
                </a:solidFill>
                <a:latin typeface="Garamond"/>
                <a:ea typeface="Garamond"/>
                <a:cs typeface="Garamond"/>
                <a:sym typeface="Garamond"/>
              </a:rPr>
              <a:t>Gartner. "Data Governance Maturity Model." Gartner, last modified November 18, 2024. </a:t>
            </a:r>
            <a:endParaRPr>
              <a:solidFill>
                <a:schemeClr val="dk1"/>
              </a:solidFill>
              <a:latin typeface="Garamond"/>
              <a:ea typeface="Garamond"/>
              <a:cs typeface="Garamond"/>
              <a:sym typeface="Garamond"/>
            </a:endParaRPr>
          </a:p>
          <a:p>
            <a:pPr indent="0" lvl="0" marL="457200" rtl="0" algn="l">
              <a:spcBef>
                <a:spcPts val="1200"/>
              </a:spcBef>
              <a:spcAft>
                <a:spcPts val="0"/>
              </a:spcAft>
              <a:buNone/>
            </a:pPr>
            <a:r>
              <a:rPr lang="en-US" u="sng">
                <a:solidFill>
                  <a:schemeClr val="hlink"/>
                </a:solidFill>
                <a:latin typeface="Garamond"/>
                <a:ea typeface="Garamond"/>
                <a:cs typeface="Garamond"/>
                <a:sym typeface="Garamond"/>
                <a:hlinkClick r:id="rId3"/>
              </a:rPr>
              <a:t>https://www.gartner.com/en/documents/3886395</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a:p>
            <a:pPr indent="0" lvl="0" marL="0" rtl="0" algn="l">
              <a:spcBef>
                <a:spcPts val="1200"/>
              </a:spcBef>
              <a:spcAft>
                <a:spcPts val="0"/>
              </a:spcAft>
              <a:buClr>
                <a:schemeClr val="dk1"/>
              </a:buClr>
              <a:buSzPts val="1100"/>
              <a:buFont typeface="Arial"/>
              <a:buNone/>
            </a:pPr>
            <a:r>
              <a:t/>
            </a:r>
            <a:endParaRPr>
              <a:solidFill>
                <a:schemeClr val="dk1"/>
              </a:solidFill>
              <a:latin typeface="Garamond"/>
              <a:ea typeface="Garamond"/>
              <a:cs typeface="Garamond"/>
              <a:sym typeface="Garamond"/>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latin typeface="Garamond"/>
                <a:ea typeface="Garamond"/>
                <a:cs typeface="Garamond"/>
                <a:sym typeface="Garamond"/>
              </a:rPr>
              <a:t>"IBM Data Governance Maturity Model." IBM, last modified November 18, 2024. </a:t>
            </a:r>
            <a:endParaRPr>
              <a:solidFill>
                <a:schemeClr val="dk1"/>
              </a:solidFill>
              <a:latin typeface="Garamond"/>
              <a:ea typeface="Garamond"/>
              <a:cs typeface="Garamond"/>
              <a:sym typeface="Garamond"/>
            </a:endParaRPr>
          </a:p>
          <a:p>
            <a:pPr indent="457200" lvl="0" marL="0" rtl="0" algn="l">
              <a:lnSpc>
                <a:spcPct val="115000"/>
              </a:lnSpc>
              <a:spcBef>
                <a:spcPts val="1200"/>
              </a:spcBef>
              <a:spcAft>
                <a:spcPts val="0"/>
              </a:spcAft>
              <a:buNone/>
            </a:pPr>
            <a:r>
              <a:rPr lang="en-US" u="sng">
                <a:solidFill>
                  <a:schemeClr val="hlink"/>
                </a:solidFill>
                <a:latin typeface="Garamond"/>
                <a:ea typeface="Garamond"/>
                <a:cs typeface="Garamond"/>
                <a:sym typeface="Garamond"/>
                <a:hlinkClick r:id="rId4"/>
              </a:rPr>
              <a:t>https://www.ibm.com/blogs/data-governance-maturity-model</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a:p>
            <a:pPr indent="457200" lvl="0" marL="0" rtl="0" algn="l">
              <a:lnSpc>
                <a:spcPct val="115000"/>
              </a:lnSpc>
              <a:spcBef>
                <a:spcPts val="1200"/>
              </a:spcBef>
              <a:spcAft>
                <a:spcPts val="0"/>
              </a:spcAft>
              <a:buClr>
                <a:schemeClr val="dk1"/>
              </a:buClr>
              <a:buSzPts val="1100"/>
              <a:buFont typeface="Arial"/>
              <a:buNone/>
            </a:pPr>
            <a:r>
              <a:t/>
            </a:r>
            <a:endParaRPr>
              <a:solidFill>
                <a:schemeClr val="dk1"/>
              </a:solidFill>
              <a:latin typeface="Garamond"/>
              <a:ea typeface="Garamond"/>
              <a:cs typeface="Garamond"/>
              <a:sym typeface="Garamond"/>
            </a:endParaRPr>
          </a:p>
          <a:p>
            <a:pPr indent="0" lvl="0" marL="0" rtl="0" algn="l">
              <a:spcBef>
                <a:spcPts val="1200"/>
              </a:spcBef>
              <a:spcAft>
                <a:spcPts val="0"/>
              </a:spcAft>
              <a:buClr>
                <a:schemeClr val="dk1"/>
              </a:buClr>
              <a:buSzPts val="1100"/>
              <a:buFont typeface="Arial"/>
              <a:buNone/>
            </a:pPr>
            <a:r>
              <a:rPr lang="en-US">
                <a:solidFill>
                  <a:schemeClr val="dk1"/>
                </a:solidFill>
                <a:latin typeface="Garamond"/>
                <a:ea typeface="Garamond"/>
                <a:cs typeface="Garamond"/>
                <a:sym typeface="Garamond"/>
              </a:rPr>
              <a:t>Identity Defined Security Alliance, "2023 Data Access and Security Survey," </a:t>
            </a:r>
            <a:r>
              <a:rPr i="1" lang="en-US">
                <a:solidFill>
                  <a:schemeClr val="dk1"/>
                </a:solidFill>
                <a:latin typeface="Garamond"/>
                <a:ea typeface="Garamond"/>
                <a:cs typeface="Garamond"/>
                <a:sym typeface="Garamond"/>
              </a:rPr>
              <a:t>Identity Defined Security Alliance</a:t>
            </a:r>
            <a:r>
              <a:rPr lang="en-US">
                <a:solidFill>
                  <a:schemeClr val="dk1"/>
                </a:solidFill>
                <a:latin typeface="Garamond"/>
                <a:ea typeface="Garamond"/>
                <a:cs typeface="Garamond"/>
                <a:sym typeface="Garamond"/>
              </a:rPr>
              <a:t>, 2023,</a:t>
            </a:r>
            <a:endParaRPr>
              <a:solidFill>
                <a:schemeClr val="dk1"/>
              </a:solidFill>
              <a:latin typeface="Garamond"/>
              <a:ea typeface="Garamond"/>
              <a:cs typeface="Garamond"/>
              <a:sym typeface="Garamond"/>
            </a:endParaRPr>
          </a:p>
          <a:p>
            <a:pPr indent="457200" lvl="0" marL="0" rtl="0" algn="l">
              <a:spcBef>
                <a:spcPts val="1200"/>
              </a:spcBef>
              <a:spcAft>
                <a:spcPts val="0"/>
              </a:spcAft>
              <a:buNone/>
            </a:pPr>
            <a:r>
              <a:rPr lang="en-US">
                <a:solidFill>
                  <a:schemeClr val="dk1"/>
                </a:solidFill>
                <a:latin typeface="Garamond"/>
                <a:ea typeface="Garamond"/>
                <a:cs typeface="Garamond"/>
                <a:sym typeface="Garamond"/>
              </a:rPr>
              <a:t> </a:t>
            </a:r>
            <a:r>
              <a:rPr lang="en-US" u="sng">
                <a:solidFill>
                  <a:schemeClr val="hlink"/>
                </a:solidFill>
                <a:latin typeface="Garamond"/>
                <a:ea typeface="Garamond"/>
                <a:cs typeface="Garamond"/>
                <a:sym typeface="Garamond"/>
                <a:hlinkClick r:id="rId5"/>
              </a:rPr>
              <a:t>https://www.idsalliance.org/reports/2023-data-access-and-security-survey</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a:p>
            <a:pPr indent="457200" lvl="0" marL="0" rtl="0" algn="l">
              <a:spcBef>
                <a:spcPts val="1200"/>
              </a:spcBef>
              <a:spcAft>
                <a:spcPts val="0"/>
              </a:spcAft>
              <a:buClr>
                <a:schemeClr val="dk1"/>
              </a:buClr>
              <a:buSzPts val="1100"/>
              <a:buFont typeface="Arial"/>
              <a:buNone/>
            </a:pPr>
            <a:r>
              <a:t/>
            </a:r>
            <a:endParaRPr>
              <a:solidFill>
                <a:schemeClr val="dk1"/>
              </a:solidFill>
              <a:latin typeface="Garamond"/>
              <a:ea typeface="Garamond"/>
              <a:cs typeface="Garamond"/>
              <a:sym typeface="Garamond"/>
            </a:endParaRPr>
          </a:p>
          <a:p>
            <a:pPr indent="0" lvl="0" marL="0" rtl="0" algn="l">
              <a:spcBef>
                <a:spcPts val="1200"/>
              </a:spcBef>
              <a:spcAft>
                <a:spcPts val="0"/>
              </a:spcAft>
              <a:buNone/>
            </a:pPr>
            <a:r>
              <a:rPr lang="en-US">
                <a:solidFill>
                  <a:schemeClr val="dk1"/>
                </a:solidFill>
                <a:latin typeface="Garamond"/>
                <a:ea typeface="Garamond"/>
                <a:cs typeface="Garamond"/>
                <a:sym typeface="Garamond"/>
              </a:rPr>
              <a:t>“McKinsey Data Governance Framework: 5 Steps to Use It.” Atlan, February 26, 2024. </a:t>
            </a:r>
            <a:endParaRPr>
              <a:solidFill>
                <a:schemeClr val="dk1"/>
              </a:solidFill>
              <a:latin typeface="Garamond"/>
              <a:ea typeface="Garamond"/>
              <a:cs typeface="Garamond"/>
              <a:sym typeface="Garamond"/>
            </a:endParaRPr>
          </a:p>
          <a:p>
            <a:pPr indent="457200" lvl="0" marL="0" rtl="0" algn="l">
              <a:spcBef>
                <a:spcPts val="1200"/>
              </a:spcBef>
              <a:spcAft>
                <a:spcPts val="0"/>
              </a:spcAft>
              <a:buNone/>
            </a:pPr>
            <a:r>
              <a:rPr lang="en-US" u="sng">
                <a:solidFill>
                  <a:srgbClr val="1155CC"/>
                </a:solidFill>
                <a:latin typeface="Garamond"/>
                <a:ea typeface="Garamond"/>
                <a:cs typeface="Garamond"/>
                <a:sym typeface="Garamond"/>
                <a:hlinkClick r:id="rId6">
                  <a:extLst>
                    <a:ext uri="{A12FA001-AC4F-418D-AE19-62706E023703}">
                      <ahyp:hlinkClr val="tx"/>
                    </a:ext>
                  </a:extLst>
                </a:hlinkClick>
              </a:rPr>
              <a:t>https://atlan.com/mckinsey-data-governance-framework/</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a:p>
            <a:pPr indent="0" lvl="0" marL="0" rtl="0" algn="l">
              <a:spcBef>
                <a:spcPts val="1200"/>
              </a:spcBef>
              <a:spcAft>
                <a:spcPts val="0"/>
              </a:spcAft>
              <a:buClr>
                <a:schemeClr val="dk1"/>
              </a:buClr>
              <a:buSzPts val="1100"/>
              <a:buFont typeface="Arial"/>
              <a:buNone/>
            </a:pPr>
            <a:r>
              <a:t/>
            </a:r>
            <a:endParaRPr>
              <a:solidFill>
                <a:schemeClr val="dk1"/>
              </a:solidFill>
              <a:latin typeface="Garamond"/>
              <a:ea typeface="Garamond"/>
              <a:cs typeface="Garamond"/>
              <a:sym typeface="Garamond"/>
            </a:endParaRPr>
          </a:p>
          <a:p>
            <a:pPr indent="-425450" lvl="0" marL="368300" rtl="0" algn="l">
              <a:lnSpc>
                <a:spcPct val="115000"/>
              </a:lnSpc>
              <a:spcBef>
                <a:spcPts val="1200"/>
              </a:spcBef>
              <a:spcAft>
                <a:spcPts val="0"/>
              </a:spcAft>
              <a:buClr>
                <a:schemeClr val="dk1"/>
              </a:buClr>
              <a:buSzPts val="1100"/>
              <a:buFont typeface="Arial"/>
              <a:buNone/>
            </a:pPr>
            <a:r>
              <a:rPr lang="en-US">
                <a:solidFill>
                  <a:schemeClr val="dk1"/>
                </a:solidFill>
                <a:latin typeface="Garamond"/>
                <a:ea typeface="Garamond"/>
                <a:cs typeface="Garamond"/>
                <a:sym typeface="Garamond"/>
              </a:rPr>
              <a:t> Petzold, Bryan, Matthias Roggendorf, Kayvaun Rowshankish, and Christoph Sporleder. “Designing Data Governance That Delivers Value.” McKinsey &amp; Company, June 26, 2020. </a:t>
            </a:r>
            <a:r>
              <a:rPr lang="en-US" u="sng">
                <a:solidFill>
                  <a:srgbClr val="1155CC"/>
                </a:solidFill>
                <a:latin typeface="Garamond"/>
                <a:ea typeface="Garamond"/>
                <a:cs typeface="Garamond"/>
                <a:sym typeface="Garamond"/>
                <a:hlinkClick r:id="rId7">
                  <a:extLst>
                    <a:ext uri="{A12FA001-AC4F-418D-AE19-62706E023703}">
                      <ahyp:hlinkClr val="tx"/>
                    </a:ext>
                  </a:extLst>
                </a:hlinkClick>
              </a:rPr>
              <a:t>https://www.mckinsey.com/capabilities/mckinsey-digital/our-insights/designing-data-governance-that-delivers-value</a:t>
            </a:r>
            <a:r>
              <a:rPr lang="en-US">
                <a:solidFill>
                  <a:schemeClr val="dk1"/>
                </a:solidFill>
                <a:latin typeface="Garamond"/>
                <a:ea typeface="Garamond"/>
                <a:cs typeface="Garamond"/>
                <a:sym typeface="Garamond"/>
              </a:rPr>
              <a:t>.</a:t>
            </a:r>
            <a:endParaRPr>
              <a:solidFill>
                <a:schemeClr val="dk1"/>
              </a:solidFill>
              <a:latin typeface="Garamond"/>
              <a:ea typeface="Garamond"/>
              <a:cs typeface="Garamond"/>
              <a:sym typeface="Garamond"/>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latin typeface="Garamond"/>
              <a:ea typeface="Garamond"/>
              <a:cs typeface="Garamond"/>
              <a:sym typeface="Garamond"/>
            </a:endParaRPr>
          </a:p>
          <a:p>
            <a:pPr indent="457200" lvl="0" marL="0" rtl="0" algn="l">
              <a:lnSpc>
                <a:spcPct val="100000"/>
              </a:lnSpc>
              <a:spcBef>
                <a:spcPts val="1200"/>
              </a:spcBef>
              <a:spcAft>
                <a:spcPts val="1200"/>
              </a:spcAft>
              <a:buNone/>
            </a:pPr>
            <a:r>
              <a:t/>
            </a:r>
            <a:endParaRPr>
              <a:solidFill>
                <a:schemeClr val="dk1"/>
              </a:solidFill>
              <a:latin typeface="Garamond"/>
              <a:ea typeface="Garamond"/>
              <a:cs typeface="Garamond"/>
              <a:sym typeface="Garamond"/>
            </a:endParaRPr>
          </a:p>
        </p:txBody>
      </p:sp>
      <p:sp>
        <p:nvSpPr>
          <p:cNvPr id="413" name="Google Shape;413;g318097c781b_0_315"/>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g316a983b490_0_6"/>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200"/>
              <a:buNone/>
            </a:pPr>
            <a:r>
              <a:rPr lang="en-US">
                <a:solidFill>
                  <a:schemeClr val="lt1"/>
                </a:solidFill>
              </a:rPr>
              <a:t>20</a:t>
            </a:r>
            <a:endParaRPr>
              <a:solidFill>
                <a:schemeClr val="lt1"/>
              </a:solidFill>
            </a:endParaRPr>
          </a:p>
        </p:txBody>
      </p:sp>
      <p:sp>
        <p:nvSpPr>
          <p:cNvPr id="420" name="Google Shape;420;g316a983b490_0_6"/>
          <p:cNvSpPr txBox="1"/>
          <p:nvPr/>
        </p:nvSpPr>
        <p:spPr>
          <a:xfrm>
            <a:off x="3794525" y="583375"/>
            <a:ext cx="4638900" cy="612900"/>
          </a:xfrm>
          <a:prstGeom prst="rect">
            <a:avLst/>
          </a:prstGeom>
          <a:noFill/>
          <a:ln>
            <a:noFill/>
          </a:ln>
        </p:spPr>
        <p:txBody>
          <a:bodyPr anchorCtr="0" anchor="t" bIns="91425" lIns="91425" spcFirstLastPara="1" rIns="91425" wrap="square" tIns="91425">
            <a:noAutofit/>
          </a:bodyPr>
          <a:lstStyle/>
          <a:p>
            <a:pPr indent="0" lvl="0" marL="914400" rtl="0" algn="l">
              <a:spcBef>
                <a:spcPts val="0"/>
              </a:spcBef>
              <a:spcAft>
                <a:spcPts val="0"/>
              </a:spcAft>
              <a:buNone/>
            </a:pPr>
            <a:r>
              <a:rPr lang="en-US" sz="2800">
                <a:solidFill>
                  <a:schemeClr val="dk1"/>
                </a:solidFill>
                <a:latin typeface="Garamond"/>
                <a:ea typeface="Garamond"/>
                <a:cs typeface="Garamond"/>
                <a:sym typeface="Garamond"/>
              </a:rPr>
              <a:t>Team Contribution</a:t>
            </a:r>
            <a:endParaRPr sz="2800">
              <a:solidFill>
                <a:schemeClr val="dk1"/>
              </a:solidFill>
              <a:latin typeface="Garamond"/>
              <a:ea typeface="Garamond"/>
              <a:cs typeface="Garamond"/>
              <a:sym typeface="Garamond"/>
            </a:endParaRPr>
          </a:p>
        </p:txBody>
      </p:sp>
      <p:sp>
        <p:nvSpPr>
          <p:cNvPr id="421" name="Google Shape;421;g316a983b490_0_6"/>
          <p:cNvSpPr txBox="1"/>
          <p:nvPr/>
        </p:nvSpPr>
        <p:spPr>
          <a:xfrm>
            <a:off x="434200" y="1270225"/>
            <a:ext cx="10841700" cy="4818600"/>
          </a:xfrm>
          <a:prstGeom prst="rect">
            <a:avLst/>
          </a:prstGeom>
          <a:noFill/>
          <a:ln>
            <a:noFill/>
          </a:ln>
        </p:spPr>
        <p:txBody>
          <a:bodyPr anchorCtr="0" anchor="t" bIns="91425" lIns="91425" spcFirstLastPara="1" rIns="91425" wrap="square" tIns="0">
            <a:noAutofit/>
          </a:bodyPr>
          <a:lstStyle/>
          <a:p>
            <a:pPr indent="-330200" lvl="0" marL="457200" rtl="0" algn="l">
              <a:lnSpc>
                <a:spcPct val="100000"/>
              </a:lnSpc>
              <a:spcBef>
                <a:spcPts val="100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Jamia Russell - </a:t>
            </a:r>
            <a:r>
              <a:rPr lang="en-US" sz="1600">
                <a:solidFill>
                  <a:schemeClr val="dk1"/>
                </a:solidFill>
                <a:latin typeface="Garamond"/>
                <a:ea typeface="Garamond"/>
                <a:cs typeface="Garamond"/>
                <a:sym typeface="Garamond"/>
              </a:rPr>
              <a:t>Supported</a:t>
            </a:r>
            <a:r>
              <a:rPr lang="en-US" sz="1600">
                <a:solidFill>
                  <a:schemeClr val="dk1"/>
                </a:solidFill>
                <a:latin typeface="Garamond"/>
                <a:ea typeface="Garamond"/>
                <a:cs typeface="Garamond"/>
                <a:sym typeface="Garamond"/>
              </a:rPr>
              <a:t> the creation of the Proposed Timeline, Critical </a:t>
            </a:r>
            <a:r>
              <a:rPr lang="en-US" sz="1600">
                <a:solidFill>
                  <a:schemeClr val="dk1"/>
                </a:solidFill>
                <a:latin typeface="Garamond"/>
                <a:ea typeface="Garamond"/>
                <a:cs typeface="Garamond"/>
                <a:sym typeface="Garamond"/>
              </a:rPr>
              <a:t>Points</a:t>
            </a:r>
            <a:r>
              <a:rPr lang="en-US" sz="1600">
                <a:solidFill>
                  <a:schemeClr val="dk1"/>
                </a:solidFill>
                <a:latin typeface="Garamond"/>
                <a:ea typeface="Garamond"/>
                <a:cs typeface="Garamond"/>
                <a:sym typeface="Garamond"/>
              </a:rPr>
              <a:t>, and Measuring Success slides and references.</a:t>
            </a:r>
            <a:endParaRPr sz="1600">
              <a:solidFill>
                <a:schemeClr val="dk1"/>
              </a:solidFill>
              <a:latin typeface="Garamond"/>
              <a:ea typeface="Garamond"/>
              <a:cs typeface="Garamond"/>
              <a:sym typeface="Garamond"/>
            </a:endParaRPr>
          </a:p>
          <a:p>
            <a:pPr indent="0" lvl="0" marL="0" rtl="0" algn="l">
              <a:lnSpc>
                <a:spcPct val="100000"/>
              </a:lnSpc>
              <a:spcBef>
                <a:spcPts val="1000"/>
              </a:spcBef>
              <a:spcAft>
                <a:spcPts val="0"/>
              </a:spcAft>
              <a:buNone/>
            </a:pPr>
            <a:r>
              <a:t/>
            </a:r>
            <a:endParaRPr sz="1600">
              <a:solidFill>
                <a:schemeClr val="dk1"/>
              </a:solidFill>
              <a:latin typeface="Garamond"/>
              <a:ea typeface="Garamond"/>
              <a:cs typeface="Garamond"/>
              <a:sym typeface="Garamond"/>
            </a:endParaRPr>
          </a:p>
          <a:p>
            <a:pPr indent="-330200" lvl="0" marL="457200" rtl="0" algn="l">
              <a:lnSpc>
                <a:spcPct val="100000"/>
              </a:lnSpc>
              <a:spcBef>
                <a:spcPts val="100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Patrick Eckland - Supported the creation of the Current State of Data Governance and Accomplishments Towards </a:t>
            </a:r>
            <a:r>
              <a:rPr lang="en-US" sz="1600">
                <a:solidFill>
                  <a:schemeClr val="dk1"/>
                </a:solidFill>
                <a:latin typeface="Garamond"/>
                <a:ea typeface="Garamond"/>
                <a:cs typeface="Garamond"/>
                <a:sym typeface="Garamond"/>
              </a:rPr>
              <a:t>Modernization</a:t>
            </a:r>
            <a:r>
              <a:rPr lang="en-US" sz="1600">
                <a:solidFill>
                  <a:schemeClr val="dk1"/>
                </a:solidFill>
                <a:latin typeface="Garamond"/>
                <a:ea typeface="Garamond"/>
                <a:cs typeface="Garamond"/>
                <a:sym typeface="Garamond"/>
              </a:rPr>
              <a:t> slides. </a:t>
            </a:r>
            <a:endParaRPr sz="1600">
              <a:solidFill>
                <a:schemeClr val="dk1"/>
              </a:solidFill>
              <a:latin typeface="Garamond"/>
              <a:ea typeface="Garamond"/>
              <a:cs typeface="Garamond"/>
              <a:sym typeface="Garamond"/>
            </a:endParaRPr>
          </a:p>
          <a:p>
            <a:pPr indent="0" lvl="0" marL="914400" rtl="0" algn="l">
              <a:lnSpc>
                <a:spcPct val="100000"/>
              </a:lnSpc>
              <a:spcBef>
                <a:spcPts val="1000"/>
              </a:spcBef>
              <a:spcAft>
                <a:spcPts val="0"/>
              </a:spcAft>
              <a:buNone/>
            </a:pPr>
            <a:r>
              <a:t/>
            </a:r>
            <a:endParaRPr sz="1600">
              <a:solidFill>
                <a:schemeClr val="dk1"/>
              </a:solidFill>
              <a:latin typeface="Garamond"/>
              <a:ea typeface="Garamond"/>
              <a:cs typeface="Garamond"/>
              <a:sym typeface="Garamond"/>
            </a:endParaRPr>
          </a:p>
          <a:p>
            <a:pPr indent="-330200" lvl="0" marL="457200" rtl="0" algn="l">
              <a:spcBef>
                <a:spcPts val="100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Satvik Yagnamurthy - Supported the creation of Proposed Engagement (SOW), Data Governance Framework, Baseline Review Assessment, Current Maturity Score, Remediating Gaps, Deliverables, and Team Contribution slides.</a:t>
            </a:r>
            <a:endParaRPr sz="1600">
              <a:solidFill>
                <a:schemeClr val="dk1"/>
              </a:solidFill>
              <a:latin typeface="Garamond"/>
              <a:ea typeface="Garamond"/>
              <a:cs typeface="Garamond"/>
              <a:sym typeface="Garamond"/>
            </a:endParaRPr>
          </a:p>
          <a:p>
            <a:pPr indent="0" lvl="0" marL="0" rtl="0" algn="l">
              <a:lnSpc>
                <a:spcPct val="100000"/>
              </a:lnSpc>
              <a:spcBef>
                <a:spcPts val="1000"/>
              </a:spcBef>
              <a:spcAft>
                <a:spcPts val="0"/>
              </a:spcAft>
              <a:buNone/>
            </a:pPr>
            <a:r>
              <a:t/>
            </a:r>
            <a:endParaRPr sz="1600">
              <a:solidFill>
                <a:schemeClr val="dk1"/>
              </a:solidFill>
              <a:latin typeface="Garamond"/>
              <a:ea typeface="Garamond"/>
              <a:cs typeface="Garamond"/>
              <a:sym typeface="Garamond"/>
            </a:endParaRPr>
          </a:p>
          <a:p>
            <a:pPr indent="-330200" lvl="0" marL="457200" rtl="0" algn="l">
              <a:spcBef>
                <a:spcPts val="100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Yemi Adetutu - Supported the creation of the Remediating Gaps and Deliverables slides.</a:t>
            </a:r>
            <a:endParaRPr sz="1600">
              <a:solidFill>
                <a:schemeClr val="dk1"/>
              </a:solidFill>
              <a:latin typeface="Garamond"/>
              <a:ea typeface="Garamond"/>
              <a:cs typeface="Garamond"/>
              <a:sym typeface="Garamond"/>
            </a:endParaRPr>
          </a:p>
          <a:p>
            <a:pPr indent="0" lvl="0" marL="0" rtl="0" algn="l">
              <a:spcBef>
                <a:spcPts val="1000"/>
              </a:spcBef>
              <a:spcAft>
                <a:spcPts val="0"/>
              </a:spcAft>
              <a:buNone/>
            </a:pPr>
            <a:r>
              <a:t/>
            </a:r>
            <a:endParaRPr sz="1600">
              <a:solidFill>
                <a:schemeClr val="dk1"/>
              </a:solidFill>
              <a:latin typeface="Garamond"/>
              <a:ea typeface="Garamond"/>
              <a:cs typeface="Garamond"/>
              <a:sym typeface="Garamond"/>
            </a:endParaRPr>
          </a:p>
          <a:p>
            <a:pPr indent="-330200" lvl="0" marL="457200" rtl="0" algn="l">
              <a:lnSpc>
                <a:spcPct val="100000"/>
              </a:lnSpc>
              <a:spcBef>
                <a:spcPts val="1000"/>
              </a:spcBef>
              <a:spcAft>
                <a:spcPts val="0"/>
              </a:spcAft>
              <a:buClr>
                <a:schemeClr val="dk1"/>
              </a:buClr>
              <a:buSzPts val="1600"/>
              <a:buFont typeface="Garamond"/>
              <a:buChar char="●"/>
            </a:pPr>
            <a:r>
              <a:rPr lang="en-US" sz="1600">
                <a:solidFill>
                  <a:schemeClr val="dk1"/>
                </a:solidFill>
                <a:latin typeface="Garamond"/>
                <a:ea typeface="Garamond"/>
                <a:cs typeface="Garamond"/>
                <a:sym typeface="Garamond"/>
              </a:rPr>
              <a:t>Yinwei Wang - Supported the creation of the Leadership Overview, Company Overview, Responsibilities and Services, and Company Size slides. </a:t>
            </a:r>
            <a:endParaRPr sz="1600">
              <a:solidFill>
                <a:schemeClr val="dk1"/>
              </a:solidFill>
              <a:latin typeface="Garamond"/>
              <a:ea typeface="Garamond"/>
              <a:cs typeface="Garamond"/>
              <a:sym typeface="Garamond"/>
            </a:endParaRPr>
          </a:p>
          <a:p>
            <a:pPr indent="0" lvl="0" marL="914400" rtl="0" algn="l">
              <a:lnSpc>
                <a:spcPct val="100000"/>
              </a:lnSpc>
              <a:spcBef>
                <a:spcPts val="1000"/>
              </a:spcBef>
              <a:spcAft>
                <a:spcPts val="0"/>
              </a:spcAft>
              <a:buNone/>
            </a:pPr>
            <a:r>
              <a:t/>
            </a:r>
            <a:endParaRPr sz="1600">
              <a:solidFill>
                <a:schemeClr val="dk1"/>
              </a:solidFill>
              <a:latin typeface="Garamond"/>
              <a:ea typeface="Garamond"/>
              <a:cs typeface="Garamond"/>
              <a:sym typeface="Garamond"/>
            </a:endParaRPr>
          </a:p>
          <a:p>
            <a:pPr indent="0" lvl="0" marL="0" rtl="0" algn="l">
              <a:lnSpc>
                <a:spcPct val="100000"/>
              </a:lnSpc>
              <a:spcBef>
                <a:spcPts val="1000"/>
              </a:spcBef>
              <a:spcAft>
                <a:spcPts val="0"/>
              </a:spcAft>
              <a:buNone/>
            </a:pPr>
            <a:r>
              <a:rPr lang="en-US" sz="1600">
                <a:solidFill>
                  <a:schemeClr val="dk1"/>
                </a:solidFill>
                <a:latin typeface="Garamond"/>
                <a:ea typeface="Garamond"/>
                <a:cs typeface="Garamond"/>
                <a:sym typeface="Garamond"/>
              </a:rPr>
              <a:t>Whole Team worked together to schedule meetings via Zoom, make incremental updates throughout the deck, and practice presenting to ensure flow and structure while emphasizing the importance of incorporating a viable data governance framework. </a:t>
            </a:r>
            <a:endParaRPr sz="1600">
              <a:solidFill>
                <a:schemeClr val="dk1"/>
              </a:solidFill>
              <a:latin typeface="Garamond"/>
              <a:ea typeface="Garamond"/>
              <a:cs typeface="Garamond"/>
              <a:sym typeface="Garamond"/>
            </a:endParaRPr>
          </a:p>
        </p:txBody>
      </p:sp>
      <p:sp>
        <p:nvSpPr>
          <p:cNvPr id="422" name="Google Shape;422;g316a983b490_0_6"/>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318097c781b_0_98"/>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Company Overview</a:t>
            </a:r>
            <a:endParaRPr/>
          </a:p>
        </p:txBody>
      </p:sp>
      <p:sp>
        <p:nvSpPr>
          <p:cNvPr id="123" name="Google Shape;123;g318097c781b_0_98"/>
          <p:cNvSpPr txBox="1"/>
          <p:nvPr>
            <p:ph idx="1" type="body"/>
          </p:nvPr>
        </p:nvSpPr>
        <p:spPr>
          <a:xfrm>
            <a:off x="476250" y="947475"/>
            <a:ext cx="5378400" cy="5151600"/>
          </a:xfrm>
          <a:prstGeom prst="rect">
            <a:avLst/>
          </a:prstGeom>
          <a:noFill/>
          <a:ln>
            <a:noFill/>
          </a:ln>
        </p:spPr>
        <p:txBody>
          <a:bodyPr anchorCtr="0" anchor="t" bIns="0" lIns="0" spcFirstLastPara="1" rIns="0" wrap="square" tIns="0">
            <a:noAutofit/>
          </a:bodyPr>
          <a:lstStyle/>
          <a:p>
            <a:pPr indent="0" lvl="0" marL="457200" rtl="0" algn="l">
              <a:lnSpc>
                <a:spcPct val="100000"/>
              </a:lnSpc>
              <a:spcBef>
                <a:spcPts val="1200"/>
              </a:spcBef>
              <a:spcAft>
                <a:spcPts val="0"/>
              </a:spcAft>
              <a:buSzPts val="2800"/>
              <a:buNone/>
            </a:pPr>
            <a:r>
              <a:t/>
            </a:r>
            <a:endParaRPr sz="2100"/>
          </a:p>
          <a:p>
            <a:pPr indent="-330200" lvl="0" marL="457200" rtl="0" algn="l">
              <a:lnSpc>
                <a:spcPct val="100000"/>
              </a:lnSpc>
              <a:spcBef>
                <a:spcPts val="1200"/>
              </a:spcBef>
              <a:spcAft>
                <a:spcPts val="0"/>
              </a:spcAft>
              <a:buSzPts val="1600"/>
              <a:buChar char="❏"/>
            </a:pPr>
            <a:r>
              <a:rPr b="1" lang="en-US" sz="1600"/>
              <a:t>Comprehensive Offerings: </a:t>
            </a:r>
            <a:r>
              <a:rPr lang="en-US" sz="1600"/>
              <a:t>Michigan Avenue Fitness Center (MAFC) provides advanced equipment, diverse fitness programs, community events, and nutrition services to support all fitness levels</a:t>
            </a:r>
            <a:endParaRPr sz="1600"/>
          </a:p>
          <a:p>
            <a:pPr indent="-330200" lvl="0" marL="457200" rtl="0" algn="l">
              <a:lnSpc>
                <a:spcPct val="100000"/>
              </a:lnSpc>
              <a:spcBef>
                <a:spcPts val="1200"/>
              </a:spcBef>
              <a:spcAft>
                <a:spcPts val="0"/>
              </a:spcAft>
              <a:buSzPts val="1600"/>
              <a:buChar char="❏"/>
            </a:pPr>
            <a:r>
              <a:rPr b="1" lang="en-US" sz="1600"/>
              <a:t>Revenue Model: </a:t>
            </a:r>
            <a:r>
              <a:rPr lang="en-US" sz="1600"/>
              <a:t>MAFC’s income streams include memberships, personal training, classes, events, and customized plans, with tiered pricing to meet varied customer needs</a:t>
            </a:r>
            <a:endParaRPr sz="1600"/>
          </a:p>
          <a:p>
            <a:pPr indent="-330200" lvl="0" marL="457200" rtl="0" algn="l">
              <a:lnSpc>
                <a:spcPct val="100000"/>
              </a:lnSpc>
              <a:spcBef>
                <a:spcPts val="1200"/>
              </a:spcBef>
              <a:spcAft>
                <a:spcPts val="0"/>
              </a:spcAft>
              <a:buSzPts val="1600"/>
              <a:buChar char="❏"/>
            </a:pPr>
            <a:r>
              <a:rPr b="1" lang="en-US" sz="1600"/>
              <a:t>Sensitive Data Handling: </a:t>
            </a:r>
            <a:r>
              <a:rPr lang="en-US" sz="1600"/>
              <a:t>MAFC collects, stores, and analyzes sensitive data, such as health records, usage patterns, and payment details, to deliver customer-focused services</a:t>
            </a:r>
            <a:endParaRPr sz="1600"/>
          </a:p>
          <a:p>
            <a:pPr indent="-330200" lvl="0" marL="457200" rtl="0" algn="l">
              <a:lnSpc>
                <a:spcPct val="100000"/>
              </a:lnSpc>
              <a:spcBef>
                <a:spcPts val="1200"/>
              </a:spcBef>
              <a:spcAft>
                <a:spcPts val="0"/>
              </a:spcAft>
              <a:buSzPts val="1600"/>
              <a:buChar char="❏"/>
            </a:pPr>
            <a:r>
              <a:rPr b="1" lang="en-US" sz="1600"/>
              <a:t>Focus on Data Governance: </a:t>
            </a:r>
            <a:r>
              <a:rPr lang="en-US" sz="1600"/>
              <a:t>Approaching 2025 Q1, the new MAFC CEO intends on emphasizing a strong data governance framework to ensure data security, privacy, quality, and operational integrity</a:t>
            </a:r>
            <a:endParaRPr sz="1600"/>
          </a:p>
        </p:txBody>
      </p:sp>
      <p:sp>
        <p:nvSpPr>
          <p:cNvPr id="124" name="Google Shape;124;g318097c781b_0_98"/>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125" name="Google Shape;125;g318097c781b_0_98"/>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spcBef>
                <a:spcPts val="0"/>
              </a:spcBef>
              <a:spcAft>
                <a:spcPts val="0"/>
              </a:spcAft>
              <a:buClr>
                <a:srgbClr val="000000"/>
              </a:buClr>
              <a:buSzPts val="1200"/>
              <a:buFont typeface="Arial"/>
              <a:buNone/>
            </a:pPr>
            <a:fld id="{00000000-1234-1234-1234-123412341234}" type="slidenum">
              <a:rPr lang="en-US">
                <a:solidFill>
                  <a:schemeClr val="lt1"/>
                </a:solidFill>
              </a:rPr>
              <a:t>‹#›</a:t>
            </a:fld>
            <a:endParaRPr>
              <a:solidFill>
                <a:schemeClr val="lt1"/>
              </a:solidFill>
            </a:endParaRPr>
          </a:p>
        </p:txBody>
      </p:sp>
      <p:cxnSp>
        <p:nvCxnSpPr>
          <p:cNvPr id="126" name="Google Shape;126;g318097c781b_0_98"/>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pic>
        <p:nvPicPr>
          <p:cNvPr id="127" name="Google Shape;127;g318097c781b_0_98"/>
          <p:cNvPicPr preferRelativeResize="0"/>
          <p:nvPr/>
        </p:nvPicPr>
        <p:blipFill rotWithShape="1">
          <a:blip r:embed="rId3">
            <a:alphaModFix/>
          </a:blip>
          <a:srcRect b="0" l="14034" r="19547" t="0"/>
          <a:stretch/>
        </p:blipFill>
        <p:spPr>
          <a:xfrm>
            <a:off x="6181850" y="365125"/>
            <a:ext cx="5378324" cy="5733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g318097c781b_0_185"/>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Responsibilities and Services</a:t>
            </a:r>
            <a:endParaRPr/>
          </a:p>
        </p:txBody>
      </p:sp>
      <p:sp>
        <p:nvSpPr>
          <p:cNvPr id="133" name="Google Shape;133;g318097c781b_0_185"/>
          <p:cNvSpPr txBox="1"/>
          <p:nvPr>
            <p:ph idx="1" type="body"/>
          </p:nvPr>
        </p:nvSpPr>
        <p:spPr>
          <a:xfrm>
            <a:off x="476250" y="947475"/>
            <a:ext cx="10737900" cy="5151600"/>
          </a:xfrm>
          <a:prstGeom prst="rect">
            <a:avLst/>
          </a:prstGeom>
          <a:noFill/>
          <a:ln>
            <a:noFill/>
          </a:ln>
        </p:spPr>
        <p:txBody>
          <a:bodyPr anchorCtr="0" anchor="t" bIns="0" lIns="0" spcFirstLastPara="1" rIns="0" wrap="square" tIns="0">
            <a:noAutofit/>
          </a:bodyPr>
          <a:lstStyle/>
          <a:p>
            <a:pPr indent="0" lvl="0" marL="457200" rtl="0" algn="l">
              <a:lnSpc>
                <a:spcPct val="100000"/>
              </a:lnSpc>
              <a:spcBef>
                <a:spcPts val="0"/>
              </a:spcBef>
              <a:spcAft>
                <a:spcPts val="0"/>
              </a:spcAft>
              <a:buNone/>
            </a:pPr>
            <a:r>
              <a:t/>
            </a:r>
            <a:endParaRPr sz="1600"/>
          </a:p>
          <a:p>
            <a:pPr indent="-342900" lvl="0" marL="457200" rtl="0" algn="l">
              <a:lnSpc>
                <a:spcPct val="100000"/>
              </a:lnSpc>
              <a:spcBef>
                <a:spcPts val="0"/>
              </a:spcBef>
              <a:spcAft>
                <a:spcPts val="0"/>
              </a:spcAft>
              <a:buSzPts val="1800"/>
              <a:buChar char="❏"/>
            </a:pPr>
            <a:r>
              <a:rPr b="1" lang="en-US" sz="1800"/>
              <a:t>Provides best-in-class exercising eco-system to all fitness levels</a:t>
            </a:r>
            <a:endParaRPr b="1" sz="1800"/>
          </a:p>
          <a:p>
            <a:pPr indent="0" lvl="0" marL="457200" rtl="0" algn="l">
              <a:lnSpc>
                <a:spcPct val="100000"/>
              </a:lnSpc>
              <a:spcBef>
                <a:spcPts val="0"/>
              </a:spcBef>
              <a:spcAft>
                <a:spcPts val="0"/>
              </a:spcAft>
              <a:buNone/>
            </a:pPr>
            <a:r>
              <a:t/>
            </a:r>
            <a:endParaRPr sz="1800"/>
          </a:p>
          <a:p>
            <a:pPr indent="-342900" lvl="0" marL="457200" rtl="0" algn="l">
              <a:lnSpc>
                <a:spcPct val="100000"/>
              </a:lnSpc>
              <a:spcBef>
                <a:spcPts val="0"/>
              </a:spcBef>
              <a:spcAft>
                <a:spcPts val="0"/>
              </a:spcAft>
              <a:buSzPts val="1800"/>
              <a:buChar char="❏"/>
            </a:pPr>
            <a:r>
              <a:rPr b="1" lang="en-US" sz="1800"/>
              <a:t>Features advanced facilities and equipment</a:t>
            </a:r>
            <a:endParaRPr b="1" sz="1800"/>
          </a:p>
          <a:p>
            <a:pPr indent="-342900" lvl="1" marL="914400" rtl="0" algn="l">
              <a:lnSpc>
                <a:spcPct val="100000"/>
              </a:lnSpc>
              <a:spcBef>
                <a:spcPts val="0"/>
              </a:spcBef>
              <a:spcAft>
                <a:spcPts val="0"/>
              </a:spcAft>
              <a:buSzPts val="1800"/>
              <a:buChar char="›"/>
            </a:pPr>
            <a:r>
              <a:rPr lang="en-US" sz="1800"/>
              <a:t>Regular maintenance</a:t>
            </a:r>
            <a:endParaRPr sz="1800"/>
          </a:p>
          <a:p>
            <a:pPr indent="-342900" lvl="1" marL="914400" rtl="0" algn="l">
              <a:lnSpc>
                <a:spcPct val="100000"/>
              </a:lnSpc>
              <a:spcBef>
                <a:spcPts val="0"/>
              </a:spcBef>
              <a:spcAft>
                <a:spcPts val="0"/>
              </a:spcAft>
              <a:buSzPts val="1800"/>
              <a:buChar char="›"/>
            </a:pPr>
            <a:r>
              <a:rPr lang="en-US" sz="1800"/>
              <a:t>Sanitization</a:t>
            </a:r>
            <a:endParaRPr sz="1800"/>
          </a:p>
          <a:p>
            <a:pPr indent="0" lvl="0" marL="914400" rtl="0" algn="l">
              <a:lnSpc>
                <a:spcPct val="100000"/>
              </a:lnSpc>
              <a:spcBef>
                <a:spcPts val="0"/>
              </a:spcBef>
              <a:spcAft>
                <a:spcPts val="0"/>
              </a:spcAft>
              <a:buNone/>
            </a:pPr>
            <a:r>
              <a:t/>
            </a:r>
            <a:endParaRPr sz="1800"/>
          </a:p>
          <a:p>
            <a:pPr indent="-342900" lvl="0" marL="457200" rtl="0" algn="l">
              <a:lnSpc>
                <a:spcPct val="100000"/>
              </a:lnSpc>
              <a:spcBef>
                <a:spcPts val="0"/>
              </a:spcBef>
              <a:spcAft>
                <a:spcPts val="0"/>
              </a:spcAft>
              <a:buSzPts val="1800"/>
              <a:buChar char="❏"/>
            </a:pPr>
            <a:r>
              <a:rPr b="1" lang="en-US" sz="1800"/>
              <a:t>Offers various fitness programs including:</a:t>
            </a:r>
            <a:endParaRPr b="1" sz="1800"/>
          </a:p>
          <a:p>
            <a:pPr indent="-342900" lvl="1" marL="914400" rtl="0" algn="l">
              <a:lnSpc>
                <a:spcPct val="100000"/>
              </a:lnSpc>
              <a:spcBef>
                <a:spcPts val="0"/>
              </a:spcBef>
              <a:spcAft>
                <a:spcPts val="0"/>
              </a:spcAft>
              <a:buSzPts val="1800"/>
              <a:buChar char="›"/>
            </a:pPr>
            <a:r>
              <a:rPr lang="en-US" sz="1800"/>
              <a:t>Fitness classes (e.g. yoga, HIIT, etc.)</a:t>
            </a:r>
            <a:endParaRPr sz="1800"/>
          </a:p>
          <a:p>
            <a:pPr indent="-342900" lvl="1" marL="914400" rtl="0" algn="l">
              <a:lnSpc>
                <a:spcPct val="100000"/>
              </a:lnSpc>
              <a:spcBef>
                <a:spcPts val="0"/>
              </a:spcBef>
              <a:spcAft>
                <a:spcPts val="0"/>
              </a:spcAft>
              <a:buSzPts val="1800"/>
              <a:buChar char="›"/>
            </a:pPr>
            <a:r>
              <a:rPr lang="en-US" sz="1800"/>
              <a:t>Customized training and coaches services</a:t>
            </a:r>
            <a:endParaRPr sz="1800"/>
          </a:p>
          <a:p>
            <a:pPr indent="-342900" lvl="1" marL="914400" rtl="0" algn="l">
              <a:lnSpc>
                <a:spcPct val="100000"/>
              </a:lnSpc>
              <a:spcBef>
                <a:spcPts val="0"/>
              </a:spcBef>
              <a:spcAft>
                <a:spcPts val="0"/>
              </a:spcAft>
              <a:buSzPts val="1800"/>
              <a:buChar char="›"/>
            </a:pPr>
            <a:r>
              <a:rPr lang="en-US" sz="1800"/>
              <a:t>Community challenges</a:t>
            </a:r>
            <a:endParaRPr sz="1800"/>
          </a:p>
          <a:p>
            <a:pPr indent="-342900" lvl="1" marL="914400" rtl="0" algn="l">
              <a:lnSpc>
                <a:spcPct val="100000"/>
              </a:lnSpc>
              <a:spcBef>
                <a:spcPts val="0"/>
              </a:spcBef>
              <a:spcAft>
                <a:spcPts val="0"/>
              </a:spcAft>
              <a:buSzPts val="1800"/>
              <a:buChar char="›"/>
            </a:pPr>
            <a:r>
              <a:rPr lang="en-US" sz="1800"/>
              <a:t>Meal and nutrition planning</a:t>
            </a:r>
            <a:endParaRPr sz="1800"/>
          </a:p>
          <a:p>
            <a:pPr indent="-342900" lvl="1" marL="914400" rtl="0" algn="l">
              <a:lnSpc>
                <a:spcPct val="100000"/>
              </a:lnSpc>
              <a:spcBef>
                <a:spcPts val="0"/>
              </a:spcBef>
              <a:spcAft>
                <a:spcPts val="0"/>
              </a:spcAft>
              <a:buSzPts val="1800"/>
              <a:buChar char="›"/>
            </a:pPr>
            <a:r>
              <a:rPr lang="en-US" sz="1800"/>
              <a:t>Fitness level analysis and goal planning</a:t>
            </a:r>
            <a:endParaRPr sz="1800"/>
          </a:p>
          <a:p>
            <a:pPr indent="0" lvl="0" marL="914400" rtl="0" algn="l">
              <a:lnSpc>
                <a:spcPct val="100000"/>
              </a:lnSpc>
              <a:spcBef>
                <a:spcPts val="0"/>
              </a:spcBef>
              <a:spcAft>
                <a:spcPts val="0"/>
              </a:spcAft>
              <a:buNone/>
            </a:pPr>
            <a:r>
              <a:t/>
            </a:r>
            <a:endParaRPr sz="1800"/>
          </a:p>
          <a:p>
            <a:pPr indent="0" lvl="0" marL="0" rtl="0" algn="l">
              <a:lnSpc>
                <a:spcPct val="100000"/>
              </a:lnSpc>
              <a:spcBef>
                <a:spcPts val="0"/>
              </a:spcBef>
              <a:spcAft>
                <a:spcPts val="0"/>
              </a:spcAft>
              <a:buNone/>
            </a:pPr>
            <a:r>
              <a:rPr b="1" lang="en-US" sz="1800"/>
              <a:t>Delivers strong customer experience</a:t>
            </a:r>
            <a:endParaRPr b="1" sz="1800"/>
          </a:p>
          <a:p>
            <a:pPr indent="-342900" lvl="0" marL="457200" rtl="0" algn="l">
              <a:lnSpc>
                <a:spcPct val="100000"/>
              </a:lnSpc>
              <a:spcBef>
                <a:spcPts val="0"/>
              </a:spcBef>
              <a:spcAft>
                <a:spcPts val="0"/>
              </a:spcAft>
              <a:buSzPts val="1800"/>
              <a:buChar char="❏"/>
            </a:pPr>
            <a:r>
              <a:rPr lang="en-US" sz="1800"/>
              <a:t>Fitness technology (e.g. apps, virtual options, wearable integration)</a:t>
            </a:r>
            <a:endParaRPr sz="1800"/>
          </a:p>
          <a:p>
            <a:pPr indent="-342900" lvl="0" marL="457200" rtl="0" algn="l">
              <a:lnSpc>
                <a:spcPct val="100000"/>
              </a:lnSpc>
              <a:spcBef>
                <a:spcPts val="0"/>
              </a:spcBef>
              <a:spcAft>
                <a:spcPts val="0"/>
              </a:spcAft>
              <a:buSzPts val="1800"/>
              <a:buChar char="❏"/>
            </a:pPr>
            <a:r>
              <a:rPr lang="en-US" sz="1800"/>
              <a:t>Flexible payment plan</a:t>
            </a:r>
            <a:endParaRPr sz="1800"/>
          </a:p>
          <a:p>
            <a:pPr indent="-342900" lvl="0" marL="457200" rtl="0" algn="l">
              <a:lnSpc>
                <a:spcPct val="100000"/>
              </a:lnSpc>
              <a:spcBef>
                <a:spcPts val="0"/>
              </a:spcBef>
              <a:spcAft>
                <a:spcPts val="0"/>
              </a:spcAft>
              <a:buSzPts val="1800"/>
              <a:buChar char="❏"/>
            </a:pPr>
            <a:r>
              <a:rPr lang="en-US" sz="1800"/>
              <a:t>Additional amenities (e.g. spa, juice bars, gear stores, etc.)</a:t>
            </a:r>
            <a:endParaRPr sz="1800"/>
          </a:p>
        </p:txBody>
      </p:sp>
      <p:sp>
        <p:nvSpPr>
          <p:cNvPr id="134" name="Google Shape;134;g318097c781b_0_185"/>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135" name="Google Shape;135;g318097c781b_0_185"/>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solidFill>
                  <a:schemeClr val="lt1"/>
                </a:solidFill>
              </a:rPr>
              <a:t>‹#›</a:t>
            </a:fld>
            <a:endParaRPr>
              <a:solidFill>
                <a:schemeClr val="lt1"/>
              </a:solidFill>
            </a:endParaRPr>
          </a:p>
        </p:txBody>
      </p:sp>
      <p:cxnSp>
        <p:nvCxnSpPr>
          <p:cNvPr id="136" name="Google Shape;136;g318097c781b_0_185"/>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318097c781b_0_198"/>
          <p:cNvSpPr/>
          <p:nvPr/>
        </p:nvSpPr>
        <p:spPr>
          <a:xfrm>
            <a:off x="1" y="1843314"/>
            <a:ext cx="4760700" cy="27363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142" name="Google Shape;142;g318097c781b_0_198"/>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fld id="{00000000-1234-1234-1234-123412341234}" type="slidenum">
              <a:rPr lang="en-US">
                <a:solidFill>
                  <a:schemeClr val="lt1"/>
                </a:solidFill>
              </a:rPr>
              <a:t>‹#›</a:t>
            </a:fld>
            <a:endParaRPr>
              <a:solidFill>
                <a:schemeClr val="lt1"/>
              </a:solidFill>
            </a:endParaRPr>
          </a:p>
        </p:txBody>
      </p:sp>
      <p:cxnSp>
        <p:nvCxnSpPr>
          <p:cNvPr id="143" name="Google Shape;143;g318097c781b_0_198"/>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144" name="Google Shape;144;g318097c781b_0_198"/>
          <p:cNvSpPr txBox="1"/>
          <p:nvPr>
            <p:ph type="title"/>
          </p:nvPr>
        </p:nvSpPr>
        <p:spPr>
          <a:xfrm>
            <a:off x="476250" y="2877242"/>
            <a:ext cx="3751800" cy="6651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Clr>
                <a:schemeClr val="lt1"/>
              </a:buClr>
              <a:buSzPts val="4800"/>
              <a:buFont typeface="Garamond"/>
              <a:buNone/>
            </a:pPr>
            <a:r>
              <a:rPr lang="en-US" sz="4800">
                <a:solidFill>
                  <a:schemeClr val="lt1"/>
                </a:solidFill>
              </a:rPr>
              <a:t>Company Size</a:t>
            </a:r>
            <a:endParaRPr/>
          </a:p>
        </p:txBody>
      </p:sp>
      <p:grpSp>
        <p:nvGrpSpPr>
          <p:cNvPr id="145" name="Google Shape;145;g318097c781b_0_198"/>
          <p:cNvGrpSpPr/>
          <p:nvPr/>
        </p:nvGrpSpPr>
        <p:grpSpPr>
          <a:xfrm>
            <a:off x="5574000" y="3826153"/>
            <a:ext cx="6109500" cy="1687183"/>
            <a:chOff x="5606398" y="3042840"/>
            <a:chExt cx="6109500" cy="4348411"/>
          </a:xfrm>
        </p:grpSpPr>
        <p:cxnSp>
          <p:nvCxnSpPr>
            <p:cNvPr id="146" name="Google Shape;146;g318097c781b_0_198"/>
            <p:cNvCxnSpPr/>
            <p:nvPr/>
          </p:nvCxnSpPr>
          <p:spPr>
            <a:xfrm>
              <a:off x="5606398" y="3042840"/>
              <a:ext cx="6109500" cy="0"/>
            </a:xfrm>
            <a:prstGeom prst="straightConnector1">
              <a:avLst/>
            </a:prstGeom>
            <a:noFill/>
            <a:ln cap="flat" cmpd="sng" w="9525">
              <a:solidFill>
                <a:srgbClr val="D8D8D8"/>
              </a:solidFill>
              <a:prstDash val="solid"/>
              <a:miter lim="800000"/>
              <a:headEnd len="sm" w="sm" type="none"/>
              <a:tailEnd len="sm" w="sm" type="none"/>
            </a:ln>
          </p:spPr>
        </p:cxnSp>
        <p:sp>
          <p:nvSpPr>
            <p:cNvPr id="147" name="Google Shape;147;g318097c781b_0_198"/>
            <p:cNvSpPr txBox="1"/>
            <p:nvPr/>
          </p:nvSpPr>
          <p:spPr>
            <a:xfrm>
              <a:off x="5606398" y="3384451"/>
              <a:ext cx="6109500" cy="4006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600"/>
                </a:spcBef>
                <a:spcAft>
                  <a:spcPts val="0"/>
                </a:spcAft>
                <a:buNone/>
              </a:pPr>
              <a:r>
                <a:rPr lang="en-US" sz="2400">
                  <a:solidFill>
                    <a:srgbClr val="102747"/>
                  </a:solidFill>
                  <a:latin typeface="Garamond"/>
                  <a:ea typeface="Garamond"/>
                  <a:cs typeface="Garamond"/>
                  <a:sym typeface="Garamond"/>
                </a:rPr>
                <a:t>How big is Michigan Avenue Fitness Center?</a:t>
              </a:r>
              <a:endParaRPr sz="2400">
                <a:solidFill>
                  <a:srgbClr val="102747"/>
                </a:solidFill>
                <a:latin typeface="Garamond"/>
                <a:ea typeface="Garamond"/>
                <a:cs typeface="Garamond"/>
                <a:sym typeface="Garamond"/>
              </a:endParaRPr>
            </a:p>
            <a:p>
              <a:pPr indent="-342900" lvl="0" marL="457200" marR="0" rtl="0" algn="l">
                <a:lnSpc>
                  <a:spcPct val="100000"/>
                </a:lnSpc>
                <a:spcBef>
                  <a:spcPts val="600"/>
                </a:spcBef>
                <a:spcAft>
                  <a:spcPts val="0"/>
                </a:spcAft>
                <a:buClr>
                  <a:srgbClr val="102747"/>
                </a:buClr>
                <a:buSzPts val="1800"/>
                <a:buFont typeface="Garamond"/>
                <a:buChar char="●"/>
              </a:pPr>
              <a:r>
                <a:rPr lang="en-US" sz="1800">
                  <a:solidFill>
                    <a:srgbClr val="102747"/>
                  </a:solidFill>
                  <a:latin typeface="Garamond"/>
                  <a:ea typeface="Garamond"/>
                  <a:cs typeface="Garamond"/>
                  <a:sym typeface="Garamond"/>
                </a:rPr>
                <a:t>Number of Gyms: 1</a:t>
              </a:r>
              <a:endParaRPr sz="1800">
                <a:solidFill>
                  <a:srgbClr val="102747"/>
                </a:solidFill>
                <a:latin typeface="Garamond"/>
                <a:ea typeface="Garamond"/>
                <a:cs typeface="Garamond"/>
                <a:sym typeface="Garamond"/>
              </a:endParaRPr>
            </a:p>
            <a:p>
              <a:pPr indent="-342900" lvl="0" marL="457200" marR="0" rtl="0" algn="l">
                <a:lnSpc>
                  <a:spcPct val="100000"/>
                </a:lnSpc>
                <a:spcBef>
                  <a:spcPts val="0"/>
                </a:spcBef>
                <a:spcAft>
                  <a:spcPts val="0"/>
                </a:spcAft>
                <a:buClr>
                  <a:srgbClr val="102747"/>
                </a:buClr>
                <a:buSzPts val="1800"/>
                <a:buFont typeface="Garamond"/>
                <a:buChar char="●"/>
              </a:pPr>
              <a:r>
                <a:rPr lang="en-US" sz="1800">
                  <a:solidFill>
                    <a:srgbClr val="102747"/>
                  </a:solidFill>
                  <a:latin typeface="Garamond"/>
                  <a:ea typeface="Garamond"/>
                  <a:cs typeface="Garamond"/>
                  <a:sym typeface="Garamond"/>
                </a:rPr>
                <a:t>Active Memberships: 3,196</a:t>
              </a:r>
              <a:endParaRPr sz="1800">
                <a:solidFill>
                  <a:srgbClr val="102747"/>
                </a:solidFill>
                <a:latin typeface="Garamond"/>
                <a:ea typeface="Garamond"/>
                <a:cs typeface="Garamond"/>
                <a:sym typeface="Garamond"/>
              </a:endParaRPr>
            </a:p>
            <a:p>
              <a:pPr indent="-342900" lvl="0" marL="457200" marR="0" rtl="0" algn="l">
                <a:lnSpc>
                  <a:spcPct val="100000"/>
                </a:lnSpc>
                <a:spcBef>
                  <a:spcPts val="0"/>
                </a:spcBef>
                <a:spcAft>
                  <a:spcPts val="0"/>
                </a:spcAft>
                <a:buClr>
                  <a:srgbClr val="102747"/>
                </a:buClr>
                <a:buSzPts val="1800"/>
                <a:buFont typeface="Garamond"/>
                <a:buChar char="●"/>
              </a:pPr>
              <a:r>
                <a:rPr lang="en-US" sz="1800">
                  <a:solidFill>
                    <a:srgbClr val="102747"/>
                  </a:solidFill>
                  <a:latin typeface="Garamond"/>
                  <a:ea typeface="Garamond"/>
                  <a:cs typeface="Garamond"/>
                  <a:sym typeface="Garamond"/>
                </a:rPr>
                <a:t>Company Employees: 105</a:t>
              </a:r>
              <a:endParaRPr sz="1800">
                <a:solidFill>
                  <a:srgbClr val="102747"/>
                </a:solidFill>
                <a:latin typeface="Garamond"/>
                <a:ea typeface="Garamond"/>
                <a:cs typeface="Garamond"/>
                <a:sym typeface="Garamond"/>
              </a:endParaRPr>
            </a:p>
            <a:p>
              <a:pPr indent="-342900" lvl="0" marL="457200" marR="0" rtl="0" algn="l">
                <a:lnSpc>
                  <a:spcPct val="100000"/>
                </a:lnSpc>
                <a:spcBef>
                  <a:spcPts val="0"/>
                </a:spcBef>
                <a:spcAft>
                  <a:spcPts val="0"/>
                </a:spcAft>
                <a:buClr>
                  <a:srgbClr val="102747"/>
                </a:buClr>
                <a:buSzPts val="1800"/>
                <a:buFont typeface="Garamond"/>
                <a:buChar char="●"/>
              </a:pPr>
              <a:r>
                <a:rPr lang="en-US" sz="1800">
                  <a:solidFill>
                    <a:srgbClr val="102747"/>
                  </a:solidFill>
                  <a:latin typeface="Garamond"/>
                  <a:ea typeface="Garamond"/>
                  <a:cs typeface="Garamond"/>
                  <a:sym typeface="Garamond"/>
                </a:rPr>
                <a:t>Area: ~15,000 square feet</a:t>
              </a:r>
              <a:endParaRPr sz="1800">
                <a:solidFill>
                  <a:srgbClr val="102747"/>
                </a:solidFill>
                <a:latin typeface="Garamond"/>
                <a:ea typeface="Garamond"/>
                <a:cs typeface="Garamond"/>
                <a:sym typeface="Garamond"/>
              </a:endParaRPr>
            </a:p>
          </p:txBody>
        </p:sp>
      </p:grpSp>
      <p:sp>
        <p:nvSpPr>
          <p:cNvPr id="148" name="Google Shape;148;g318097c781b_0_198"/>
          <p:cNvSpPr/>
          <p:nvPr/>
        </p:nvSpPr>
        <p:spPr>
          <a:xfrm>
            <a:off x="107824" y="1939750"/>
            <a:ext cx="969000" cy="801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9" name="Google Shape;149;g318097c781b_0_198"/>
          <p:cNvPicPr preferRelativeResize="0"/>
          <p:nvPr/>
        </p:nvPicPr>
        <p:blipFill rotWithShape="1">
          <a:blip r:embed="rId3">
            <a:alphaModFix/>
          </a:blip>
          <a:srcRect b="0" l="0" r="0" t="0"/>
          <a:stretch/>
        </p:blipFill>
        <p:spPr>
          <a:xfrm>
            <a:off x="6016313" y="417525"/>
            <a:ext cx="5224864" cy="3079652"/>
          </a:xfrm>
          <a:prstGeom prst="rect">
            <a:avLst/>
          </a:prstGeom>
          <a:noFill/>
          <a:ln>
            <a:noFill/>
          </a:ln>
        </p:spPr>
      </p:pic>
      <p:pic>
        <p:nvPicPr>
          <p:cNvPr id="150" name="Google Shape;150;g318097c781b_0_198"/>
          <p:cNvPicPr preferRelativeResize="0"/>
          <p:nvPr/>
        </p:nvPicPr>
        <p:blipFill rotWithShape="1">
          <a:blip r:embed="rId4">
            <a:alphaModFix/>
          </a:blip>
          <a:srcRect b="0" l="0" r="0" t="0"/>
          <a:stretch/>
        </p:blipFill>
        <p:spPr>
          <a:xfrm>
            <a:off x="9158700" y="1397200"/>
            <a:ext cx="388500" cy="665100"/>
          </a:xfrm>
          <a:prstGeom prst="rect">
            <a:avLst/>
          </a:prstGeom>
          <a:noFill/>
          <a:ln>
            <a:noFill/>
          </a:ln>
        </p:spPr>
      </p:pic>
      <p:pic>
        <p:nvPicPr>
          <p:cNvPr id="151" name="Google Shape;151;g318097c781b_0_198"/>
          <p:cNvPicPr preferRelativeResize="0"/>
          <p:nvPr/>
        </p:nvPicPr>
        <p:blipFill>
          <a:blip r:embed="rId5">
            <a:alphaModFix/>
          </a:blip>
          <a:stretch>
            <a:fillRect/>
          </a:stretch>
        </p:blipFill>
        <p:spPr>
          <a:xfrm>
            <a:off x="107825" y="1939750"/>
            <a:ext cx="969000" cy="885000"/>
          </a:xfrm>
          <a:prstGeom prst="rect">
            <a:avLst/>
          </a:prstGeom>
          <a:noFill/>
          <a:ln>
            <a:noFill/>
          </a:ln>
        </p:spPr>
      </p:pic>
      <p:sp>
        <p:nvSpPr>
          <p:cNvPr id="152" name="Google Shape;152;g318097c781b_0_198"/>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g31804a78ffc_0_0"/>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fld id="{00000000-1234-1234-1234-123412341234}" type="slidenum">
              <a:rPr lang="en-US">
                <a:solidFill>
                  <a:schemeClr val="lt1"/>
                </a:solidFill>
              </a:rPr>
              <a:t>‹#›</a:t>
            </a:fld>
            <a:endParaRPr>
              <a:solidFill>
                <a:schemeClr val="lt1"/>
              </a:solidFill>
            </a:endParaRPr>
          </a:p>
        </p:txBody>
      </p:sp>
      <p:grpSp>
        <p:nvGrpSpPr>
          <p:cNvPr id="158" name="Google Shape;158;g31804a78ffc_0_0"/>
          <p:cNvGrpSpPr/>
          <p:nvPr/>
        </p:nvGrpSpPr>
        <p:grpSpPr>
          <a:xfrm>
            <a:off x="8408329" y="4549685"/>
            <a:ext cx="3389196" cy="1025722"/>
            <a:chOff x="476251" y="1616779"/>
            <a:chExt cx="3618230" cy="1025722"/>
          </a:xfrm>
        </p:grpSpPr>
        <p:sp>
          <p:nvSpPr>
            <p:cNvPr id="159" name="Google Shape;159;g31804a78ffc_0_0"/>
            <p:cNvSpPr txBox="1"/>
            <p:nvPr/>
          </p:nvSpPr>
          <p:spPr>
            <a:xfrm>
              <a:off x="543081" y="1616779"/>
              <a:ext cx="3551400" cy="554100"/>
            </a:xfrm>
            <a:prstGeom prst="rect">
              <a:avLst/>
            </a:prstGeom>
            <a:noFill/>
            <a:ln>
              <a:noFill/>
            </a:ln>
          </p:spPr>
          <p:txBody>
            <a:bodyPr anchorCtr="0" anchor="b" bIns="0" lIns="0" spcFirstLastPara="1" rIns="0" wrap="square" tIns="0">
              <a:spAutoFit/>
            </a:bodyPr>
            <a:lstStyle/>
            <a:p>
              <a:pPr indent="0" lvl="0" marL="0" rtl="0" algn="l">
                <a:spcBef>
                  <a:spcPts val="0"/>
                </a:spcBef>
                <a:spcAft>
                  <a:spcPts val="0"/>
                </a:spcAft>
                <a:buClr>
                  <a:srgbClr val="102747"/>
                </a:buClr>
                <a:buSzPts val="1800"/>
                <a:buFont typeface="Garamond"/>
                <a:buNone/>
              </a:pPr>
              <a:r>
                <a:rPr lang="en-US" sz="1800">
                  <a:solidFill>
                    <a:srgbClr val="102747"/>
                  </a:solidFill>
                  <a:latin typeface="Garamond"/>
                  <a:ea typeface="Garamond"/>
                  <a:cs typeface="Garamond"/>
                  <a:sym typeface="Garamond"/>
                </a:rPr>
                <a:t>Policies and Processes</a:t>
              </a:r>
              <a:endParaRPr>
                <a:solidFill>
                  <a:schemeClr val="dk1"/>
                </a:solidFill>
              </a:endParaRPr>
            </a:p>
            <a:p>
              <a:pPr indent="0" lvl="0" marL="0" marR="0" rtl="0" algn="l">
                <a:lnSpc>
                  <a:spcPct val="100000"/>
                </a:lnSpc>
                <a:spcBef>
                  <a:spcPts val="0"/>
                </a:spcBef>
                <a:spcAft>
                  <a:spcPts val="0"/>
                </a:spcAft>
                <a:buClr>
                  <a:srgbClr val="102747"/>
                </a:buClr>
                <a:buSzPts val="1800"/>
                <a:buFont typeface="Garamond"/>
                <a:buNone/>
              </a:pPr>
              <a:r>
                <a:t/>
              </a:r>
              <a:endParaRPr sz="1800">
                <a:solidFill>
                  <a:srgbClr val="102747"/>
                </a:solidFill>
                <a:latin typeface="Garamond"/>
                <a:ea typeface="Garamond"/>
                <a:cs typeface="Garamond"/>
                <a:sym typeface="Garamond"/>
              </a:endParaRPr>
            </a:p>
          </p:txBody>
        </p:sp>
        <p:cxnSp>
          <p:nvCxnSpPr>
            <p:cNvPr id="160" name="Google Shape;160;g31804a78ffc_0_0"/>
            <p:cNvCxnSpPr/>
            <p:nvPr/>
          </p:nvCxnSpPr>
          <p:spPr>
            <a:xfrm>
              <a:off x="476251" y="1933534"/>
              <a:ext cx="3551400" cy="0"/>
            </a:xfrm>
            <a:prstGeom prst="straightConnector1">
              <a:avLst/>
            </a:prstGeom>
            <a:noFill/>
            <a:ln cap="flat" cmpd="sng" w="9525">
              <a:solidFill>
                <a:srgbClr val="D8D8D8"/>
              </a:solidFill>
              <a:prstDash val="solid"/>
              <a:miter lim="800000"/>
              <a:headEnd len="sm" w="sm" type="none"/>
              <a:tailEnd len="sm" w="sm" type="none"/>
            </a:ln>
          </p:spPr>
        </p:cxnSp>
        <p:sp>
          <p:nvSpPr>
            <p:cNvPr id="161" name="Google Shape;161;g31804a78ffc_0_0"/>
            <p:cNvSpPr txBox="1"/>
            <p:nvPr/>
          </p:nvSpPr>
          <p:spPr>
            <a:xfrm>
              <a:off x="476251" y="1996001"/>
              <a:ext cx="3551400" cy="646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lang="en-US">
                  <a:solidFill>
                    <a:schemeClr val="dk1"/>
                  </a:solidFill>
                  <a:latin typeface="Garamond"/>
                  <a:ea typeface="Garamond"/>
                  <a:cs typeface="Garamond"/>
                  <a:sym typeface="Garamond"/>
                </a:rPr>
                <a:t>Organization-wide data governance policies and standards have not been established yet despite clear data ownership.</a:t>
              </a:r>
              <a:endParaRPr b="0" i="0" sz="1400" u="none" cap="none" strike="noStrike">
                <a:solidFill>
                  <a:schemeClr val="dk1"/>
                </a:solidFill>
                <a:latin typeface="Garamond"/>
                <a:ea typeface="Garamond"/>
                <a:cs typeface="Garamond"/>
                <a:sym typeface="Garamond"/>
              </a:endParaRPr>
            </a:p>
          </p:txBody>
        </p:sp>
      </p:grpSp>
      <p:grpSp>
        <p:nvGrpSpPr>
          <p:cNvPr id="162" name="Google Shape;162;g31804a78ffc_0_0"/>
          <p:cNvGrpSpPr/>
          <p:nvPr/>
        </p:nvGrpSpPr>
        <p:grpSpPr>
          <a:xfrm>
            <a:off x="8408329" y="1530832"/>
            <a:ext cx="3357896" cy="1477534"/>
            <a:chOff x="476251" y="1416892"/>
            <a:chExt cx="3584815" cy="1477534"/>
          </a:xfrm>
        </p:grpSpPr>
        <p:sp>
          <p:nvSpPr>
            <p:cNvPr id="163" name="Google Shape;163;g31804a78ffc_0_0"/>
            <p:cNvSpPr txBox="1"/>
            <p:nvPr/>
          </p:nvSpPr>
          <p:spPr>
            <a:xfrm>
              <a:off x="476251" y="1416892"/>
              <a:ext cx="3551400" cy="554100"/>
            </a:xfrm>
            <a:prstGeom prst="rect">
              <a:avLst/>
            </a:prstGeom>
            <a:noFill/>
            <a:ln>
              <a:noFill/>
            </a:ln>
          </p:spPr>
          <p:txBody>
            <a:bodyPr anchorCtr="0" anchor="b" bIns="0" lIns="0" spcFirstLastPara="1" rIns="0" wrap="square" tIns="0">
              <a:spAutoFit/>
            </a:bodyPr>
            <a:lstStyle/>
            <a:p>
              <a:pPr indent="0" lvl="0" marL="0" rtl="0" algn="r">
                <a:spcBef>
                  <a:spcPts val="0"/>
                </a:spcBef>
                <a:spcAft>
                  <a:spcPts val="0"/>
                </a:spcAft>
                <a:buClr>
                  <a:srgbClr val="102747"/>
                </a:buClr>
                <a:buSzPts val="1800"/>
                <a:buFont typeface="Garamond"/>
                <a:buNone/>
              </a:pPr>
              <a:r>
                <a:rPr lang="en-US" sz="1800">
                  <a:solidFill>
                    <a:srgbClr val="102747"/>
                  </a:solidFill>
                  <a:latin typeface="Garamond"/>
                  <a:ea typeface="Garamond"/>
                  <a:cs typeface="Garamond"/>
                  <a:sym typeface="Garamond"/>
                </a:rPr>
                <a:t>Centralized Data Management Office (DMO)</a:t>
              </a:r>
              <a:endParaRPr b="0" i="0" sz="1400" u="none" cap="none" strike="noStrike">
                <a:solidFill>
                  <a:srgbClr val="000000"/>
                </a:solidFill>
                <a:latin typeface="Arial"/>
                <a:ea typeface="Arial"/>
                <a:cs typeface="Arial"/>
                <a:sym typeface="Arial"/>
              </a:endParaRPr>
            </a:p>
          </p:txBody>
        </p:sp>
        <p:cxnSp>
          <p:nvCxnSpPr>
            <p:cNvPr id="164" name="Google Shape;164;g31804a78ffc_0_0"/>
            <p:cNvCxnSpPr/>
            <p:nvPr/>
          </p:nvCxnSpPr>
          <p:spPr>
            <a:xfrm>
              <a:off x="509666" y="2032384"/>
              <a:ext cx="3551400" cy="0"/>
            </a:xfrm>
            <a:prstGeom prst="straightConnector1">
              <a:avLst/>
            </a:prstGeom>
            <a:noFill/>
            <a:ln cap="flat" cmpd="sng" w="9525">
              <a:solidFill>
                <a:srgbClr val="D8D8D8"/>
              </a:solidFill>
              <a:prstDash val="solid"/>
              <a:miter lim="800000"/>
              <a:headEnd len="sm" w="sm" type="none"/>
              <a:tailEnd len="sm" w="sm" type="none"/>
            </a:ln>
          </p:spPr>
        </p:cxnSp>
        <p:sp>
          <p:nvSpPr>
            <p:cNvPr id="165" name="Google Shape;165;g31804a78ffc_0_0"/>
            <p:cNvSpPr txBox="1"/>
            <p:nvPr/>
          </p:nvSpPr>
          <p:spPr>
            <a:xfrm>
              <a:off x="476251" y="1816826"/>
              <a:ext cx="3551400" cy="10776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102747"/>
                </a:buClr>
                <a:buSzPts val="1400"/>
                <a:buFont typeface="Garamond"/>
                <a:buNone/>
              </a:pPr>
              <a:r>
                <a:t/>
              </a:r>
              <a:endParaRPr>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102747"/>
                </a:buClr>
                <a:buSzPts val="1400"/>
                <a:buFont typeface="Garamond"/>
                <a:buNone/>
              </a:pPr>
              <a:r>
                <a:t/>
              </a:r>
              <a:endParaRPr>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102747"/>
                </a:buClr>
                <a:buSzPts val="1400"/>
                <a:buFont typeface="Garamond"/>
                <a:buNone/>
              </a:pPr>
              <a:r>
                <a:rPr lang="en-US">
                  <a:solidFill>
                    <a:schemeClr val="dk1"/>
                  </a:solidFill>
                  <a:latin typeface="Garamond"/>
                  <a:ea typeface="Garamond"/>
                  <a:cs typeface="Garamond"/>
                  <a:sym typeface="Garamond"/>
                </a:rPr>
                <a:t>Despite this backing, a DMO will need to be established prior to implementing a data governance framework.</a:t>
              </a:r>
              <a:endParaRPr b="0" i="0" sz="1400" u="none" cap="none" strike="noStrike">
                <a:solidFill>
                  <a:schemeClr val="dk1"/>
                </a:solidFill>
                <a:latin typeface="Garamond"/>
                <a:ea typeface="Garamond"/>
                <a:cs typeface="Garamond"/>
                <a:sym typeface="Garamond"/>
              </a:endParaRPr>
            </a:p>
          </p:txBody>
        </p:sp>
      </p:grpSp>
      <p:grpSp>
        <p:nvGrpSpPr>
          <p:cNvPr id="166" name="Google Shape;166;g31804a78ffc_0_0"/>
          <p:cNvGrpSpPr/>
          <p:nvPr/>
        </p:nvGrpSpPr>
        <p:grpSpPr>
          <a:xfrm>
            <a:off x="442117" y="4214373"/>
            <a:ext cx="3326596" cy="1261834"/>
            <a:chOff x="476251" y="1416892"/>
            <a:chExt cx="3551400" cy="1261834"/>
          </a:xfrm>
        </p:grpSpPr>
        <p:sp>
          <p:nvSpPr>
            <p:cNvPr id="167" name="Google Shape;167;g31804a78ffc_0_0"/>
            <p:cNvSpPr txBox="1"/>
            <p:nvPr/>
          </p:nvSpPr>
          <p:spPr>
            <a:xfrm>
              <a:off x="476251" y="1416892"/>
              <a:ext cx="3551400" cy="277200"/>
            </a:xfrm>
            <a:prstGeom prst="rect">
              <a:avLst/>
            </a:prstGeom>
            <a:noFill/>
            <a:ln>
              <a:noFill/>
            </a:ln>
          </p:spPr>
          <p:txBody>
            <a:bodyPr anchorCtr="0" anchor="b" bIns="0" lIns="0" spcFirstLastPara="1" rIns="0" wrap="square" tIns="0">
              <a:spAutoFit/>
            </a:bodyPr>
            <a:lstStyle/>
            <a:p>
              <a:pPr indent="0" lvl="0" marL="0" marR="0" rtl="0" algn="r">
                <a:lnSpc>
                  <a:spcPct val="100000"/>
                </a:lnSpc>
                <a:spcBef>
                  <a:spcPts val="0"/>
                </a:spcBef>
                <a:spcAft>
                  <a:spcPts val="0"/>
                </a:spcAft>
                <a:buClr>
                  <a:srgbClr val="102747"/>
                </a:buClr>
                <a:buSzPts val="1800"/>
                <a:buFont typeface="Garamond"/>
                <a:buNone/>
              </a:pPr>
              <a:r>
                <a:rPr lang="en-US" sz="1800">
                  <a:solidFill>
                    <a:srgbClr val="102747"/>
                  </a:solidFill>
                  <a:latin typeface="Garamond"/>
                  <a:ea typeface="Garamond"/>
                  <a:cs typeface="Garamond"/>
                  <a:sym typeface="Garamond"/>
                </a:rPr>
                <a:t>Data Ownership and Stewardship</a:t>
              </a:r>
              <a:endParaRPr b="0" i="0" sz="1400" u="none" cap="none" strike="noStrike">
                <a:solidFill>
                  <a:srgbClr val="000000"/>
                </a:solidFill>
                <a:latin typeface="Arial"/>
                <a:ea typeface="Arial"/>
                <a:cs typeface="Arial"/>
                <a:sym typeface="Arial"/>
              </a:endParaRPr>
            </a:p>
          </p:txBody>
        </p:sp>
        <p:cxnSp>
          <p:nvCxnSpPr>
            <p:cNvPr id="168" name="Google Shape;168;g31804a78ffc_0_0"/>
            <p:cNvCxnSpPr/>
            <p:nvPr/>
          </p:nvCxnSpPr>
          <p:spPr>
            <a:xfrm>
              <a:off x="476251" y="1980759"/>
              <a:ext cx="3551400" cy="0"/>
            </a:xfrm>
            <a:prstGeom prst="straightConnector1">
              <a:avLst/>
            </a:prstGeom>
            <a:noFill/>
            <a:ln cap="flat" cmpd="sng" w="9525">
              <a:solidFill>
                <a:srgbClr val="D8D8D8"/>
              </a:solidFill>
              <a:prstDash val="solid"/>
              <a:miter lim="800000"/>
              <a:headEnd len="sm" w="sm" type="none"/>
              <a:tailEnd len="sm" w="sm" type="none"/>
            </a:ln>
          </p:spPr>
        </p:cxnSp>
        <p:sp>
          <p:nvSpPr>
            <p:cNvPr id="169" name="Google Shape;169;g31804a78ffc_0_0"/>
            <p:cNvSpPr txBox="1"/>
            <p:nvPr/>
          </p:nvSpPr>
          <p:spPr>
            <a:xfrm>
              <a:off x="476251" y="1816826"/>
              <a:ext cx="3551400" cy="8619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102747"/>
                </a:buClr>
                <a:buSzPts val="1400"/>
                <a:buFont typeface="Garamond"/>
                <a:buNone/>
              </a:pPr>
              <a:r>
                <a:t/>
              </a:r>
              <a:endParaRPr>
                <a:solidFill>
                  <a:schemeClr val="dk1"/>
                </a:solidFill>
                <a:latin typeface="Garamond"/>
                <a:ea typeface="Garamond"/>
                <a:cs typeface="Garamond"/>
                <a:sym typeface="Garamond"/>
              </a:endParaRPr>
            </a:p>
            <a:p>
              <a:pPr indent="0" lvl="0" marL="0" marR="0" rtl="0" algn="r">
                <a:lnSpc>
                  <a:spcPct val="100000"/>
                </a:lnSpc>
                <a:spcBef>
                  <a:spcPts val="0"/>
                </a:spcBef>
                <a:spcAft>
                  <a:spcPts val="0"/>
                </a:spcAft>
                <a:buClr>
                  <a:srgbClr val="102747"/>
                </a:buClr>
                <a:buSzPts val="1400"/>
                <a:buFont typeface="Garamond"/>
                <a:buNone/>
              </a:pPr>
              <a:r>
                <a:rPr lang="en-US">
                  <a:solidFill>
                    <a:schemeClr val="dk1"/>
                  </a:solidFill>
                  <a:latin typeface="Garamond"/>
                  <a:ea typeface="Garamond"/>
                  <a:cs typeface="Garamond"/>
                  <a:sym typeface="Garamond"/>
                </a:rPr>
                <a:t>Data ownership is not clearly assigned across departments (membership, fitness programs, finance).</a:t>
              </a:r>
              <a:endParaRPr b="0" i="0" sz="1400" u="none" cap="none" strike="noStrike">
                <a:solidFill>
                  <a:srgbClr val="000000"/>
                </a:solidFill>
                <a:latin typeface="Arial"/>
                <a:ea typeface="Arial"/>
                <a:cs typeface="Arial"/>
                <a:sym typeface="Arial"/>
              </a:endParaRPr>
            </a:p>
          </p:txBody>
        </p:sp>
      </p:grpSp>
      <p:grpSp>
        <p:nvGrpSpPr>
          <p:cNvPr id="170" name="Google Shape;170;g31804a78ffc_0_0"/>
          <p:cNvGrpSpPr/>
          <p:nvPr/>
        </p:nvGrpSpPr>
        <p:grpSpPr>
          <a:xfrm>
            <a:off x="3881345" y="1395056"/>
            <a:ext cx="4414358" cy="4420533"/>
            <a:chOff x="3886648" y="1355091"/>
            <a:chExt cx="4414358" cy="4420533"/>
          </a:xfrm>
        </p:grpSpPr>
        <p:sp>
          <p:nvSpPr>
            <p:cNvPr id="171" name="Google Shape;171;g31804a78ffc_0_0"/>
            <p:cNvSpPr/>
            <p:nvPr/>
          </p:nvSpPr>
          <p:spPr>
            <a:xfrm rot="2700000">
              <a:off x="5706392" y="1647275"/>
              <a:ext cx="1933100" cy="2671761"/>
            </a:xfrm>
            <a:custGeom>
              <a:rect b="b" l="l" r="r" t="t"/>
              <a:pathLst>
                <a:path extrusionOk="0" h="646" w="467">
                  <a:moveTo>
                    <a:pt x="233" y="0"/>
                  </a:moveTo>
                  <a:cubicBezTo>
                    <a:pt x="105" y="0"/>
                    <a:pt x="0" y="104"/>
                    <a:pt x="0" y="232"/>
                  </a:cubicBezTo>
                  <a:cubicBezTo>
                    <a:pt x="0" y="255"/>
                    <a:pt x="3" y="278"/>
                    <a:pt x="10" y="299"/>
                  </a:cubicBezTo>
                  <a:cubicBezTo>
                    <a:pt x="21" y="338"/>
                    <a:pt x="43" y="373"/>
                    <a:pt x="73" y="400"/>
                  </a:cubicBezTo>
                  <a:cubicBezTo>
                    <a:pt x="73" y="401"/>
                    <a:pt x="73" y="401"/>
                    <a:pt x="73" y="401"/>
                  </a:cubicBezTo>
                  <a:cubicBezTo>
                    <a:pt x="102" y="432"/>
                    <a:pt x="119" y="476"/>
                    <a:pt x="119" y="522"/>
                  </a:cubicBezTo>
                  <a:cubicBezTo>
                    <a:pt x="119" y="565"/>
                    <a:pt x="105" y="605"/>
                    <a:pt x="79" y="636"/>
                  </a:cubicBezTo>
                  <a:cubicBezTo>
                    <a:pt x="84" y="646"/>
                    <a:pt x="84" y="646"/>
                    <a:pt x="84" y="646"/>
                  </a:cubicBezTo>
                  <a:cubicBezTo>
                    <a:pt x="110" y="624"/>
                    <a:pt x="136" y="596"/>
                    <a:pt x="169" y="586"/>
                  </a:cubicBezTo>
                  <a:cubicBezTo>
                    <a:pt x="175" y="566"/>
                    <a:pt x="178" y="544"/>
                    <a:pt x="178" y="522"/>
                  </a:cubicBezTo>
                  <a:cubicBezTo>
                    <a:pt x="178" y="499"/>
                    <a:pt x="175" y="477"/>
                    <a:pt x="169" y="456"/>
                  </a:cubicBezTo>
                  <a:cubicBezTo>
                    <a:pt x="156" y="413"/>
                    <a:pt x="131" y="370"/>
                    <a:pt x="98" y="342"/>
                  </a:cubicBezTo>
                  <a:cubicBezTo>
                    <a:pt x="74" y="312"/>
                    <a:pt x="59" y="274"/>
                    <a:pt x="59" y="232"/>
                  </a:cubicBezTo>
                  <a:cubicBezTo>
                    <a:pt x="59" y="136"/>
                    <a:pt x="137" y="59"/>
                    <a:pt x="233" y="59"/>
                  </a:cubicBezTo>
                  <a:cubicBezTo>
                    <a:pt x="330" y="59"/>
                    <a:pt x="408" y="136"/>
                    <a:pt x="408" y="232"/>
                  </a:cubicBezTo>
                  <a:cubicBezTo>
                    <a:pt x="408" y="278"/>
                    <a:pt x="390" y="320"/>
                    <a:pt x="361" y="351"/>
                  </a:cubicBezTo>
                  <a:cubicBezTo>
                    <a:pt x="361" y="351"/>
                    <a:pt x="422" y="309"/>
                    <a:pt x="457" y="299"/>
                  </a:cubicBezTo>
                  <a:cubicBezTo>
                    <a:pt x="463" y="278"/>
                    <a:pt x="467" y="255"/>
                    <a:pt x="467" y="232"/>
                  </a:cubicBezTo>
                  <a:cubicBezTo>
                    <a:pt x="467" y="104"/>
                    <a:pt x="362" y="0"/>
                    <a:pt x="233" y="0"/>
                  </a:cubicBezTo>
                  <a:close/>
                </a:path>
              </a:pathLst>
            </a:custGeom>
            <a:solidFill>
              <a:srgbClr val="D8D8D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aramond"/>
                <a:ea typeface="Garamond"/>
                <a:cs typeface="Garamond"/>
                <a:sym typeface="Garamond"/>
              </a:endParaRPr>
            </a:p>
          </p:txBody>
        </p:sp>
        <p:cxnSp>
          <p:nvCxnSpPr>
            <p:cNvPr id="172" name="Google Shape;172;g31804a78ffc_0_0"/>
            <p:cNvCxnSpPr/>
            <p:nvPr/>
          </p:nvCxnSpPr>
          <p:spPr>
            <a:xfrm>
              <a:off x="6968723" y="3520905"/>
              <a:ext cx="0" cy="0"/>
            </a:xfrm>
            <a:prstGeom prst="straightConnector1">
              <a:avLst/>
            </a:prstGeom>
            <a:noFill/>
            <a:ln cap="flat" cmpd="sng" w="15875">
              <a:solidFill>
                <a:srgbClr val="231F20"/>
              </a:solidFill>
              <a:prstDash val="solid"/>
              <a:miter lim="800000"/>
              <a:headEnd len="sm" w="sm" type="none"/>
              <a:tailEnd len="sm" w="sm" type="none"/>
            </a:ln>
          </p:spPr>
        </p:cxnSp>
        <p:sp>
          <p:nvSpPr>
            <p:cNvPr id="173" name="Google Shape;173;g31804a78ffc_0_0"/>
            <p:cNvSpPr/>
            <p:nvPr/>
          </p:nvSpPr>
          <p:spPr>
            <a:xfrm rot="2700000">
              <a:off x="4537667" y="2830842"/>
              <a:ext cx="1933100" cy="2642076"/>
            </a:xfrm>
            <a:custGeom>
              <a:rect b="b" l="l" r="r" t="t"/>
              <a:pathLst>
                <a:path extrusionOk="0" h="639" w="467">
                  <a:moveTo>
                    <a:pt x="458" y="343"/>
                  </a:moveTo>
                  <a:cubicBezTo>
                    <a:pt x="455" y="342"/>
                    <a:pt x="452" y="341"/>
                    <a:pt x="448" y="340"/>
                  </a:cubicBezTo>
                  <a:cubicBezTo>
                    <a:pt x="452" y="341"/>
                    <a:pt x="455" y="342"/>
                    <a:pt x="458" y="343"/>
                  </a:cubicBezTo>
                  <a:cubicBezTo>
                    <a:pt x="447" y="305"/>
                    <a:pt x="426" y="271"/>
                    <a:pt x="399" y="243"/>
                  </a:cubicBezTo>
                  <a:cubicBezTo>
                    <a:pt x="399" y="243"/>
                    <a:pt x="399" y="243"/>
                    <a:pt x="399" y="243"/>
                  </a:cubicBezTo>
                  <a:cubicBezTo>
                    <a:pt x="367" y="212"/>
                    <a:pt x="348" y="168"/>
                    <a:pt x="348" y="119"/>
                  </a:cubicBezTo>
                  <a:cubicBezTo>
                    <a:pt x="348" y="74"/>
                    <a:pt x="365" y="33"/>
                    <a:pt x="394" y="2"/>
                  </a:cubicBezTo>
                  <a:cubicBezTo>
                    <a:pt x="391" y="0"/>
                    <a:pt x="391" y="0"/>
                    <a:pt x="391" y="0"/>
                  </a:cubicBezTo>
                  <a:cubicBezTo>
                    <a:pt x="365" y="24"/>
                    <a:pt x="333" y="42"/>
                    <a:pt x="299" y="52"/>
                  </a:cubicBezTo>
                  <a:cubicBezTo>
                    <a:pt x="292" y="74"/>
                    <a:pt x="289" y="96"/>
                    <a:pt x="289" y="119"/>
                  </a:cubicBezTo>
                  <a:cubicBezTo>
                    <a:pt x="289" y="141"/>
                    <a:pt x="292" y="163"/>
                    <a:pt x="298" y="183"/>
                  </a:cubicBezTo>
                  <a:cubicBezTo>
                    <a:pt x="307" y="216"/>
                    <a:pt x="324" y="246"/>
                    <a:pt x="346" y="271"/>
                  </a:cubicBezTo>
                  <a:cubicBezTo>
                    <a:pt x="346" y="271"/>
                    <a:pt x="346" y="271"/>
                    <a:pt x="346" y="271"/>
                  </a:cubicBezTo>
                  <a:cubicBezTo>
                    <a:pt x="346" y="271"/>
                    <a:pt x="346" y="271"/>
                    <a:pt x="346" y="272"/>
                  </a:cubicBezTo>
                  <a:cubicBezTo>
                    <a:pt x="353" y="279"/>
                    <a:pt x="360" y="287"/>
                    <a:pt x="368" y="294"/>
                  </a:cubicBezTo>
                  <a:cubicBezTo>
                    <a:pt x="393" y="324"/>
                    <a:pt x="408" y="364"/>
                    <a:pt x="408" y="407"/>
                  </a:cubicBezTo>
                  <a:cubicBezTo>
                    <a:pt x="408" y="503"/>
                    <a:pt x="330" y="580"/>
                    <a:pt x="233" y="580"/>
                  </a:cubicBezTo>
                  <a:cubicBezTo>
                    <a:pt x="137" y="580"/>
                    <a:pt x="59" y="503"/>
                    <a:pt x="59" y="407"/>
                  </a:cubicBezTo>
                  <a:cubicBezTo>
                    <a:pt x="59" y="359"/>
                    <a:pt x="78" y="315"/>
                    <a:pt x="110" y="284"/>
                  </a:cubicBezTo>
                  <a:cubicBezTo>
                    <a:pt x="109" y="282"/>
                    <a:pt x="109" y="282"/>
                    <a:pt x="109" y="282"/>
                  </a:cubicBezTo>
                  <a:cubicBezTo>
                    <a:pt x="82" y="310"/>
                    <a:pt x="47" y="331"/>
                    <a:pt x="9" y="342"/>
                  </a:cubicBezTo>
                  <a:cubicBezTo>
                    <a:pt x="3" y="363"/>
                    <a:pt x="0" y="384"/>
                    <a:pt x="0" y="407"/>
                  </a:cubicBezTo>
                  <a:cubicBezTo>
                    <a:pt x="0" y="535"/>
                    <a:pt x="105" y="639"/>
                    <a:pt x="233" y="639"/>
                  </a:cubicBezTo>
                  <a:cubicBezTo>
                    <a:pt x="362" y="639"/>
                    <a:pt x="467" y="535"/>
                    <a:pt x="467" y="407"/>
                  </a:cubicBezTo>
                  <a:cubicBezTo>
                    <a:pt x="467" y="385"/>
                    <a:pt x="464" y="363"/>
                    <a:pt x="458" y="343"/>
                  </a:cubicBezTo>
                  <a:close/>
                </a:path>
              </a:pathLst>
            </a:custGeom>
            <a:solidFill>
              <a:srgbClr val="D8D8D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aramond"/>
                <a:ea typeface="Garamond"/>
                <a:cs typeface="Garamond"/>
                <a:sym typeface="Garamond"/>
              </a:endParaRPr>
            </a:p>
          </p:txBody>
        </p:sp>
        <p:sp>
          <p:nvSpPr>
            <p:cNvPr id="174" name="Google Shape;174;g31804a78ffc_0_0"/>
            <p:cNvSpPr/>
            <p:nvPr/>
          </p:nvSpPr>
          <p:spPr>
            <a:xfrm rot="2700000">
              <a:off x="5368104" y="3202300"/>
              <a:ext cx="2636838" cy="1922623"/>
            </a:xfrm>
            <a:custGeom>
              <a:rect b="b" l="l" r="r" t="t"/>
              <a:pathLst>
                <a:path extrusionOk="0" h="465" w="637">
                  <a:moveTo>
                    <a:pt x="403" y="0"/>
                  </a:moveTo>
                  <a:cubicBezTo>
                    <a:pt x="381" y="0"/>
                    <a:pt x="359" y="3"/>
                    <a:pt x="338" y="9"/>
                  </a:cubicBezTo>
                  <a:cubicBezTo>
                    <a:pt x="303" y="19"/>
                    <a:pt x="242" y="61"/>
                    <a:pt x="242" y="61"/>
                  </a:cubicBezTo>
                  <a:cubicBezTo>
                    <a:pt x="210" y="95"/>
                    <a:pt x="165" y="116"/>
                    <a:pt x="114" y="116"/>
                  </a:cubicBezTo>
                  <a:cubicBezTo>
                    <a:pt x="71" y="116"/>
                    <a:pt x="31" y="100"/>
                    <a:pt x="0" y="74"/>
                  </a:cubicBezTo>
                  <a:cubicBezTo>
                    <a:pt x="23" y="100"/>
                    <a:pt x="40" y="133"/>
                    <a:pt x="50" y="166"/>
                  </a:cubicBezTo>
                  <a:cubicBezTo>
                    <a:pt x="70" y="171"/>
                    <a:pt x="92" y="175"/>
                    <a:pt x="114" y="175"/>
                  </a:cubicBezTo>
                  <a:cubicBezTo>
                    <a:pt x="137" y="175"/>
                    <a:pt x="159" y="171"/>
                    <a:pt x="180" y="165"/>
                  </a:cubicBezTo>
                  <a:cubicBezTo>
                    <a:pt x="214" y="155"/>
                    <a:pt x="248" y="139"/>
                    <a:pt x="274" y="116"/>
                  </a:cubicBezTo>
                  <a:cubicBezTo>
                    <a:pt x="278" y="112"/>
                    <a:pt x="282" y="108"/>
                    <a:pt x="285" y="105"/>
                  </a:cubicBezTo>
                  <a:cubicBezTo>
                    <a:pt x="316" y="76"/>
                    <a:pt x="358" y="59"/>
                    <a:pt x="403" y="59"/>
                  </a:cubicBezTo>
                  <a:cubicBezTo>
                    <a:pt x="500" y="59"/>
                    <a:pt x="578" y="136"/>
                    <a:pt x="578" y="232"/>
                  </a:cubicBezTo>
                  <a:cubicBezTo>
                    <a:pt x="578" y="328"/>
                    <a:pt x="500" y="406"/>
                    <a:pt x="403" y="406"/>
                  </a:cubicBezTo>
                  <a:cubicBezTo>
                    <a:pt x="355" y="406"/>
                    <a:pt x="312" y="387"/>
                    <a:pt x="281" y="356"/>
                  </a:cubicBezTo>
                  <a:cubicBezTo>
                    <a:pt x="280" y="356"/>
                    <a:pt x="280" y="356"/>
                    <a:pt x="280" y="356"/>
                  </a:cubicBezTo>
                  <a:cubicBezTo>
                    <a:pt x="280" y="356"/>
                    <a:pt x="280" y="356"/>
                    <a:pt x="280" y="356"/>
                  </a:cubicBezTo>
                  <a:cubicBezTo>
                    <a:pt x="307" y="384"/>
                    <a:pt x="328" y="418"/>
                    <a:pt x="339" y="456"/>
                  </a:cubicBezTo>
                  <a:cubicBezTo>
                    <a:pt x="359" y="462"/>
                    <a:pt x="381" y="465"/>
                    <a:pt x="403" y="465"/>
                  </a:cubicBezTo>
                  <a:cubicBezTo>
                    <a:pt x="532" y="465"/>
                    <a:pt x="637" y="360"/>
                    <a:pt x="637" y="232"/>
                  </a:cubicBezTo>
                  <a:cubicBezTo>
                    <a:pt x="637" y="104"/>
                    <a:pt x="532" y="0"/>
                    <a:pt x="403" y="0"/>
                  </a:cubicBezTo>
                  <a:close/>
                </a:path>
              </a:pathLst>
            </a:custGeom>
            <a:solidFill>
              <a:srgbClr val="10274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aramond"/>
                <a:ea typeface="Garamond"/>
                <a:cs typeface="Garamond"/>
                <a:sym typeface="Garamond"/>
              </a:endParaRPr>
            </a:p>
          </p:txBody>
        </p:sp>
        <p:sp>
          <p:nvSpPr>
            <p:cNvPr id="175" name="Google Shape;175;g31804a78ffc_0_0"/>
            <p:cNvSpPr/>
            <p:nvPr/>
          </p:nvSpPr>
          <p:spPr>
            <a:xfrm rot="2700000">
              <a:off x="4188248" y="2007028"/>
              <a:ext cx="2615884" cy="1922623"/>
            </a:xfrm>
            <a:custGeom>
              <a:rect b="b" l="l" r="r" t="t"/>
              <a:pathLst>
                <a:path extrusionOk="0" h="465" w="632">
                  <a:moveTo>
                    <a:pt x="586" y="304"/>
                  </a:moveTo>
                  <a:cubicBezTo>
                    <a:pt x="585" y="302"/>
                    <a:pt x="584" y="299"/>
                    <a:pt x="584" y="297"/>
                  </a:cubicBezTo>
                  <a:cubicBezTo>
                    <a:pt x="563" y="291"/>
                    <a:pt x="542" y="288"/>
                    <a:pt x="519" y="288"/>
                  </a:cubicBezTo>
                  <a:cubicBezTo>
                    <a:pt x="496" y="288"/>
                    <a:pt x="474" y="292"/>
                    <a:pt x="453" y="298"/>
                  </a:cubicBezTo>
                  <a:cubicBezTo>
                    <a:pt x="408" y="311"/>
                    <a:pt x="369" y="337"/>
                    <a:pt x="340" y="373"/>
                  </a:cubicBezTo>
                  <a:cubicBezTo>
                    <a:pt x="310" y="394"/>
                    <a:pt x="273" y="406"/>
                    <a:pt x="234" y="406"/>
                  </a:cubicBezTo>
                  <a:cubicBezTo>
                    <a:pt x="137" y="406"/>
                    <a:pt x="59" y="329"/>
                    <a:pt x="59" y="233"/>
                  </a:cubicBezTo>
                  <a:cubicBezTo>
                    <a:pt x="59" y="137"/>
                    <a:pt x="137" y="59"/>
                    <a:pt x="234" y="59"/>
                  </a:cubicBezTo>
                  <a:cubicBezTo>
                    <a:pt x="282" y="59"/>
                    <a:pt x="325" y="79"/>
                    <a:pt x="357" y="110"/>
                  </a:cubicBezTo>
                  <a:cubicBezTo>
                    <a:pt x="357" y="110"/>
                    <a:pt x="357" y="110"/>
                    <a:pt x="357" y="110"/>
                  </a:cubicBezTo>
                  <a:cubicBezTo>
                    <a:pt x="357" y="110"/>
                    <a:pt x="357" y="110"/>
                    <a:pt x="357" y="110"/>
                  </a:cubicBezTo>
                  <a:cubicBezTo>
                    <a:pt x="329" y="83"/>
                    <a:pt x="307" y="48"/>
                    <a:pt x="296" y="10"/>
                  </a:cubicBezTo>
                  <a:cubicBezTo>
                    <a:pt x="295" y="9"/>
                    <a:pt x="295" y="9"/>
                    <a:pt x="295" y="9"/>
                  </a:cubicBezTo>
                  <a:cubicBezTo>
                    <a:pt x="276" y="3"/>
                    <a:pt x="255" y="0"/>
                    <a:pt x="234" y="0"/>
                  </a:cubicBezTo>
                  <a:cubicBezTo>
                    <a:pt x="105" y="0"/>
                    <a:pt x="0" y="105"/>
                    <a:pt x="0" y="233"/>
                  </a:cubicBezTo>
                  <a:cubicBezTo>
                    <a:pt x="0" y="361"/>
                    <a:pt x="105" y="465"/>
                    <a:pt x="234" y="465"/>
                  </a:cubicBezTo>
                  <a:cubicBezTo>
                    <a:pt x="256" y="465"/>
                    <a:pt x="279" y="462"/>
                    <a:pt x="299" y="456"/>
                  </a:cubicBezTo>
                  <a:cubicBezTo>
                    <a:pt x="300" y="455"/>
                    <a:pt x="300" y="455"/>
                    <a:pt x="300" y="455"/>
                  </a:cubicBezTo>
                  <a:cubicBezTo>
                    <a:pt x="337" y="443"/>
                    <a:pt x="370" y="423"/>
                    <a:pt x="396" y="396"/>
                  </a:cubicBezTo>
                  <a:cubicBezTo>
                    <a:pt x="396" y="396"/>
                    <a:pt x="396" y="396"/>
                    <a:pt x="395" y="396"/>
                  </a:cubicBezTo>
                  <a:cubicBezTo>
                    <a:pt x="396" y="398"/>
                    <a:pt x="396" y="398"/>
                    <a:pt x="396" y="398"/>
                  </a:cubicBezTo>
                  <a:cubicBezTo>
                    <a:pt x="428" y="367"/>
                    <a:pt x="471" y="347"/>
                    <a:pt x="519" y="347"/>
                  </a:cubicBezTo>
                  <a:cubicBezTo>
                    <a:pt x="561" y="347"/>
                    <a:pt x="601" y="360"/>
                    <a:pt x="632" y="385"/>
                  </a:cubicBezTo>
                  <a:cubicBezTo>
                    <a:pt x="632" y="385"/>
                    <a:pt x="632" y="385"/>
                    <a:pt x="632" y="385"/>
                  </a:cubicBezTo>
                  <a:cubicBezTo>
                    <a:pt x="611" y="361"/>
                    <a:pt x="596" y="334"/>
                    <a:pt x="586" y="304"/>
                  </a:cubicBezTo>
                  <a:close/>
                  <a:moveTo>
                    <a:pt x="406" y="385"/>
                  </a:moveTo>
                  <a:cubicBezTo>
                    <a:pt x="403" y="388"/>
                    <a:pt x="401" y="390"/>
                    <a:pt x="399" y="392"/>
                  </a:cubicBezTo>
                  <a:cubicBezTo>
                    <a:pt x="401" y="390"/>
                    <a:pt x="403" y="388"/>
                    <a:pt x="406" y="385"/>
                  </a:cubicBezTo>
                  <a:close/>
                  <a:moveTo>
                    <a:pt x="449" y="312"/>
                  </a:moveTo>
                  <a:cubicBezTo>
                    <a:pt x="448" y="313"/>
                    <a:pt x="448" y="314"/>
                    <a:pt x="447" y="316"/>
                  </a:cubicBezTo>
                  <a:cubicBezTo>
                    <a:pt x="448" y="314"/>
                    <a:pt x="448" y="313"/>
                    <a:pt x="449" y="312"/>
                  </a:cubicBezTo>
                  <a:close/>
                  <a:moveTo>
                    <a:pt x="444" y="325"/>
                  </a:moveTo>
                  <a:cubicBezTo>
                    <a:pt x="443" y="327"/>
                    <a:pt x="442" y="328"/>
                    <a:pt x="441" y="330"/>
                  </a:cubicBezTo>
                  <a:cubicBezTo>
                    <a:pt x="442" y="328"/>
                    <a:pt x="443" y="327"/>
                    <a:pt x="444" y="325"/>
                  </a:cubicBezTo>
                  <a:close/>
                  <a:moveTo>
                    <a:pt x="437" y="338"/>
                  </a:moveTo>
                  <a:cubicBezTo>
                    <a:pt x="437" y="340"/>
                    <a:pt x="436" y="342"/>
                    <a:pt x="435" y="343"/>
                  </a:cubicBezTo>
                  <a:cubicBezTo>
                    <a:pt x="436" y="342"/>
                    <a:pt x="437" y="340"/>
                    <a:pt x="437" y="338"/>
                  </a:cubicBezTo>
                  <a:close/>
                  <a:moveTo>
                    <a:pt x="431" y="351"/>
                  </a:moveTo>
                  <a:cubicBezTo>
                    <a:pt x="429" y="353"/>
                    <a:pt x="428" y="354"/>
                    <a:pt x="427" y="356"/>
                  </a:cubicBezTo>
                  <a:cubicBezTo>
                    <a:pt x="428" y="354"/>
                    <a:pt x="429" y="353"/>
                    <a:pt x="431" y="351"/>
                  </a:cubicBezTo>
                  <a:close/>
                  <a:moveTo>
                    <a:pt x="423" y="363"/>
                  </a:moveTo>
                  <a:cubicBezTo>
                    <a:pt x="422" y="365"/>
                    <a:pt x="420" y="367"/>
                    <a:pt x="419" y="369"/>
                  </a:cubicBezTo>
                  <a:cubicBezTo>
                    <a:pt x="420" y="367"/>
                    <a:pt x="422" y="365"/>
                    <a:pt x="423" y="363"/>
                  </a:cubicBezTo>
                  <a:close/>
                  <a:moveTo>
                    <a:pt x="415" y="374"/>
                  </a:moveTo>
                  <a:cubicBezTo>
                    <a:pt x="413" y="376"/>
                    <a:pt x="411" y="379"/>
                    <a:pt x="409" y="381"/>
                  </a:cubicBezTo>
                  <a:cubicBezTo>
                    <a:pt x="411" y="379"/>
                    <a:pt x="413" y="376"/>
                    <a:pt x="415" y="374"/>
                  </a:cubicBezTo>
                  <a:close/>
                </a:path>
              </a:pathLst>
            </a:custGeom>
            <a:solidFill>
              <a:srgbClr val="10274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Garamond"/>
                <a:ea typeface="Garamond"/>
                <a:cs typeface="Garamond"/>
                <a:sym typeface="Garamond"/>
              </a:endParaRPr>
            </a:p>
          </p:txBody>
        </p:sp>
      </p:grpSp>
      <p:pic>
        <p:nvPicPr>
          <p:cNvPr id="176" name="Google Shape;176;g31804a78ffc_0_0"/>
          <p:cNvPicPr preferRelativeResize="0"/>
          <p:nvPr/>
        </p:nvPicPr>
        <p:blipFill rotWithShape="1">
          <a:blip r:embed="rId3">
            <a:alphaModFix/>
          </a:blip>
          <a:srcRect b="24196" l="0" r="0" t="0"/>
          <a:stretch/>
        </p:blipFill>
        <p:spPr>
          <a:xfrm>
            <a:off x="4730994" y="2349263"/>
            <a:ext cx="1056519" cy="800875"/>
          </a:xfrm>
          <a:prstGeom prst="rect">
            <a:avLst/>
          </a:prstGeom>
          <a:noFill/>
          <a:ln>
            <a:noFill/>
          </a:ln>
        </p:spPr>
      </p:pic>
      <p:pic>
        <p:nvPicPr>
          <p:cNvPr id="177" name="Google Shape;177;g31804a78ffc_0_0"/>
          <p:cNvPicPr preferRelativeResize="0"/>
          <p:nvPr/>
        </p:nvPicPr>
        <p:blipFill rotWithShape="1">
          <a:blip r:embed="rId4">
            <a:alphaModFix/>
          </a:blip>
          <a:srcRect b="12808" l="0" r="0" t="0"/>
          <a:stretch/>
        </p:blipFill>
        <p:spPr>
          <a:xfrm>
            <a:off x="6465713" y="4072046"/>
            <a:ext cx="911075" cy="794392"/>
          </a:xfrm>
          <a:prstGeom prst="rect">
            <a:avLst/>
          </a:prstGeom>
          <a:noFill/>
          <a:ln>
            <a:noFill/>
          </a:ln>
        </p:spPr>
      </p:pic>
      <p:grpSp>
        <p:nvGrpSpPr>
          <p:cNvPr id="178" name="Google Shape;178;g31804a78ffc_0_0"/>
          <p:cNvGrpSpPr/>
          <p:nvPr/>
        </p:nvGrpSpPr>
        <p:grpSpPr>
          <a:xfrm>
            <a:off x="442117" y="1530823"/>
            <a:ext cx="3326596" cy="1261834"/>
            <a:chOff x="476251" y="1416892"/>
            <a:chExt cx="3551400" cy="1261834"/>
          </a:xfrm>
        </p:grpSpPr>
        <p:sp>
          <p:nvSpPr>
            <p:cNvPr id="179" name="Google Shape;179;g31804a78ffc_0_0"/>
            <p:cNvSpPr txBox="1"/>
            <p:nvPr/>
          </p:nvSpPr>
          <p:spPr>
            <a:xfrm>
              <a:off x="476251" y="1416892"/>
              <a:ext cx="3551400" cy="277200"/>
            </a:xfrm>
            <a:prstGeom prst="rect">
              <a:avLst/>
            </a:prstGeom>
            <a:noFill/>
            <a:ln>
              <a:noFill/>
            </a:ln>
          </p:spPr>
          <p:txBody>
            <a:bodyPr anchorCtr="0" anchor="b" bIns="0" lIns="0" spcFirstLastPara="1" rIns="0" wrap="square" tIns="0">
              <a:spAutoFit/>
            </a:bodyPr>
            <a:lstStyle/>
            <a:p>
              <a:pPr indent="0" lvl="0" marL="0" marR="0" rtl="0" algn="r">
                <a:lnSpc>
                  <a:spcPct val="100000"/>
                </a:lnSpc>
                <a:spcBef>
                  <a:spcPts val="0"/>
                </a:spcBef>
                <a:spcAft>
                  <a:spcPts val="0"/>
                </a:spcAft>
                <a:buClr>
                  <a:srgbClr val="102747"/>
                </a:buClr>
                <a:buSzPts val="1800"/>
                <a:buFont typeface="Garamond"/>
                <a:buNone/>
              </a:pPr>
              <a:r>
                <a:rPr lang="en-US" sz="1800">
                  <a:solidFill>
                    <a:srgbClr val="102747"/>
                  </a:solidFill>
                  <a:latin typeface="Garamond"/>
                  <a:ea typeface="Garamond"/>
                  <a:cs typeface="Garamond"/>
                  <a:sym typeface="Garamond"/>
                </a:rPr>
                <a:t>Executive Support and Alignment</a:t>
              </a:r>
              <a:endParaRPr b="0" i="0" sz="1400" u="none" cap="none" strike="noStrike">
                <a:solidFill>
                  <a:srgbClr val="000000"/>
                </a:solidFill>
                <a:latin typeface="Arial"/>
                <a:ea typeface="Arial"/>
                <a:cs typeface="Arial"/>
                <a:sym typeface="Arial"/>
              </a:endParaRPr>
            </a:p>
          </p:txBody>
        </p:sp>
        <p:cxnSp>
          <p:nvCxnSpPr>
            <p:cNvPr id="180" name="Google Shape;180;g31804a78ffc_0_0"/>
            <p:cNvCxnSpPr/>
            <p:nvPr/>
          </p:nvCxnSpPr>
          <p:spPr>
            <a:xfrm>
              <a:off x="476251" y="1755359"/>
              <a:ext cx="3551400" cy="0"/>
            </a:xfrm>
            <a:prstGeom prst="straightConnector1">
              <a:avLst/>
            </a:prstGeom>
            <a:noFill/>
            <a:ln cap="flat" cmpd="sng" w="9525">
              <a:solidFill>
                <a:srgbClr val="D8D8D8"/>
              </a:solidFill>
              <a:prstDash val="solid"/>
              <a:miter lim="800000"/>
              <a:headEnd len="sm" w="sm" type="none"/>
              <a:tailEnd len="sm" w="sm" type="none"/>
            </a:ln>
          </p:spPr>
        </p:cxnSp>
        <p:sp>
          <p:nvSpPr>
            <p:cNvPr id="181" name="Google Shape;181;g31804a78ffc_0_0"/>
            <p:cNvSpPr txBox="1"/>
            <p:nvPr/>
          </p:nvSpPr>
          <p:spPr>
            <a:xfrm>
              <a:off x="476251" y="1816826"/>
              <a:ext cx="3551400" cy="8619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102747"/>
                </a:buClr>
                <a:buSzPts val="1400"/>
                <a:buFont typeface="Garamond"/>
                <a:buNone/>
              </a:pPr>
              <a:r>
                <a:rPr lang="en-US">
                  <a:solidFill>
                    <a:schemeClr val="dk1"/>
                  </a:solidFill>
                  <a:latin typeface="Garamond"/>
                  <a:ea typeface="Garamond"/>
                  <a:cs typeface="Garamond"/>
                  <a:sym typeface="Garamond"/>
                </a:rPr>
                <a:t>There is currently a strong backing from the new CEO for ensuring that data governance initiatives are implemented and aligned with the fitness center’s business goals.</a:t>
              </a:r>
              <a:endParaRPr b="0" i="0" sz="1400" u="none" cap="none" strike="noStrike">
                <a:solidFill>
                  <a:srgbClr val="000000"/>
                </a:solidFill>
                <a:latin typeface="Arial"/>
                <a:ea typeface="Arial"/>
                <a:cs typeface="Arial"/>
                <a:sym typeface="Arial"/>
              </a:endParaRPr>
            </a:p>
          </p:txBody>
        </p:sp>
      </p:grpSp>
      <p:sp>
        <p:nvSpPr>
          <p:cNvPr id="182" name="Google Shape;182;g31804a78ffc_0_0"/>
          <p:cNvSpPr/>
          <p:nvPr/>
        </p:nvSpPr>
        <p:spPr>
          <a:xfrm>
            <a:off x="4730995" y="4001994"/>
            <a:ext cx="934500" cy="934500"/>
          </a:xfrm>
          <a:prstGeom prst="ellipse">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chemeClr val="lt1"/>
              </a:solidFill>
              <a:latin typeface="Garamond"/>
              <a:ea typeface="Garamond"/>
              <a:cs typeface="Garamond"/>
              <a:sym typeface="Garamond"/>
            </a:endParaRPr>
          </a:p>
        </p:txBody>
      </p:sp>
      <p:sp>
        <p:nvSpPr>
          <p:cNvPr id="183" name="Google Shape;183;g31804a78ffc_0_0"/>
          <p:cNvSpPr/>
          <p:nvPr/>
        </p:nvSpPr>
        <p:spPr>
          <a:xfrm>
            <a:off x="4890698" y="4100696"/>
            <a:ext cx="737100" cy="737100"/>
          </a:xfrm>
          <a:prstGeom prst="ellipse">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chemeClr val="lt1"/>
              </a:solidFill>
              <a:latin typeface="Garamond"/>
              <a:ea typeface="Garamond"/>
              <a:cs typeface="Garamond"/>
              <a:sym typeface="Garamond"/>
            </a:endParaRPr>
          </a:p>
        </p:txBody>
      </p:sp>
      <p:grpSp>
        <p:nvGrpSpPr>
          <p:cNvPr id="184" name="Google Shape;184;g31804a78ffc_0_0"/>
          <p:cNvGrpSpPr/>
          <p:nvPr/>
        </p:nvGrpSpPr>
        <p:grpSpPr>
          <a:xfrm>
            <a:off x="5094490" y="4292383"/>
            <a:ext cx="339707" cy="353732"/>
            <a:chOff x="3390900" y="723900"/>
            <a:chExt cx="346075" cy="360363"/>
          </a:xfrm>
        </p:grpSpPr>
        <p:sp>
          <p:nvSpPr>
            <p:cNvPr id="185" name="Google Shape;185;g31804a78ffc_0_0"/>
            <p:cNvSpPr/>
            <p:nvPr/>
          </p:nvSpPr>
          <p:spPr>
            <a:xfrm>
              <a:off x="3390900" y="1023938"/>
              <a:ext cx="346075" cy="60325"/>
            </a:xfrm>
            <a:custGeom>
              <a:rect b="b" l="l" r="r" t="t"/>
              <a:pathLst>
                <a:path extrusionOk="0" h="16" w="92">
                  <a:moveTo>
                    <a:pt x="90" y="12"/>
                  </a:moveTo>
                  <a:cubicBezTo>
                    <a:pt x="48" y="12"/>
                    <a:pt x="48" y="12"/>
                    <a:pt x="48" y="12"/>
                  </a:cubicBezTo>
                  <a:cubicBezTo>
                    <a:pt x="48" y="0"/>
                    <a:pt x="48" y="0"/>
                    <a:pt x="48" y="0"/>
                  </a:cubicBezTo>
                  <a:cubicBezTo>
                    <a:pt x="44" y="0"/>
                    <a:pt x="44" y="0"/>
                    <a:pt x="44" y="0"/>
                  </a:cubicBezTo>
                  <a:cubicBezTo>
                    <a:pt x="44" y="12"/>
                    <a:pt x="44" y="12"/>
                    <a:pt x="44" y="12"/>
                  </a:cubicBezTo>
                  <a:cubicBezTo>
                    <a:pt x="2" y="12"/>
                    <a:pt x="2" y="12"/>
                    <a:pt x="2" y="12"/>
                  </a:cubicBezTo>
                  <a:cubicBezTo>
                    <a:pt x="1" y="12"/>
                    <a:pt x="0" y="13"/>
                    <a:pt x="0" y="14"/>
                  </a:cubicBezTo>
                  <a:cubicBezTo>
                    <a:pt x="0" y="15"/>
                    <a:pt x="1" y="16"/>
                    <a:pt x="2" y="16"/>
                  </a:cubicBezTo>
                  <a:cubicBezTo>
                    <a:pt x="90" y="16"/>
                    <a:pt x="90" y="16"/>
                    <a:pt x="90" y="16"/>
                  </a:cubicBezTo>
                  <a:cubicBezTo>
                    <a:pt x="91" y="16"/>
                    <a:pt x="92" y="15"/>
                    <a:pt x="92" y="14"/>
                  </a:cubicBezTo>
                  <a:cubicBezTo>
                    <a:pt x="92" y="13"/>
                    <a:pt x="91" y="12"/>
                    <a:pt x="90" y="12"/>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86" name="Google Shape;186;g31804a78ffc_0_0"/>
            <p:cNvSpPr/>
            <p:nvPr/>
          </p:nvSpPr>
          <p:spPr>
            <a:xfrm>
              <a:off x="3421063" y="874713"/>
              <a:ext cx="87313" cy="44450"/>
            </a:xfrm>
            <a:custGeom>
              <a:rect b="b" l="l" r="r" t="t"/>
              <a:pathLst>
                <a:path extrusionOk="0" h="12" w="23">
                  <a:moveTo>
                    <a:pt x="21" y="0"/>
                  </a:moveTo>
                  <a:cubicBezTo>
                    <a:pt x="0" y="0"/>
                    <a:pt x="0" y="0"/>
                    <a:pt x="0" y="0"/>
                  </a:cubicBezTo>
                  <a:cubicBezTo>
                    <a:pt x="1" y="4"/>
                    <a:pt x="1" y="8"/>
                    <a:pt x="3" y="12"/>
                  </a:cubicBezTo>
                  <a:cubicBezTo>
                    <a:pt x="23" y="12"/>
                    <a:pt x="23" y="12"/>
                    <a:pt x="23" y="12"/>
                  </a:cubicBezTo>
                  <a:cubicBezTo>
                    <a:pt x="22" y="8"/>
                    <a:pt x="21" y="4"/>
                    <a:pt x="21"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87" name="Google Shape;187;g31804a78ffc_0_0"/>
            <p:cNvSpPr/>
            <p:nvPr/>
          </p:nvSpPr>
          <p:spPr>
            <a:xfrm>
              <a:off x="3530600" y="739775"/>
              <a:ext cx="68263" cy="44450"/>
            </a:xfrm>
            <a:custGeom>
              <a:rect b="b" l="l" r="r" t="t"/>
              <a:pathLst>
                <a:path extrusionOk="0" h="12" w="18">
                  <a:moveTo>
                    <a:pt x="8" y="0"/>
                  </a:moveTo>
                  <a:cubicBezTo>
                    <a:pt x="5" y="4"/>
                    <a:pt x="2" y="8"/>
                    <a:pt x="0" y="12"/>
                  </a:cubicBezTo>
                  <a:cubicBezTo>
                    <a:pt x="18" y="12"/>
                    <a:pt x="18" y="12"/>
                    <a:pt x="18" y="12"/>
                  </a:cubicBezTo>
                  <a:cubicBezTo>
                    <a:pt x="16" y="8"/>
                    <a:pt x="13" y="4"/>
                    <a:pt x="10" y="0"/>
                  </a:cubicBezTo>
                  <a:lnTo>
                    <a:pt x="8"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88" name="Google Shape;188;g31804a78ffc_0_0"/>
            <p:cNvSpPr/>
            <p:nvPr/>
          </p:nvSpPr>
          <p:spPr>
            <a:xfrm>
              <a:off x="3621088" y="874713"/>
              <a:ext cx="85725" cy="44450"/>
            </a:xfrm>
            <a:custGeom>
              <a:rect b="b" l="l" r="r" t="t"/>
              <a:pathLst>
                <a:path extrusionOk="0" h="12" w="23">
                  <a:moveTo>
                    <a:pt x="23" y="0"/>
                  </a:moveTo>
                  <a:cubicBezTo>
                    <a:pt x="2" y="0"/>
                    <a:pt x="2" y="0"/>
                    <a:pt x="2" y="0"/>
                  </a:cubicBezTo>
                  <a:cubicBezTo>
                    <a:pt x="2" y="4"/>
                    <a:pt x="1" y="8"/>
                    <a:pt x="0" y="12"/>
                  </a:cubicBezTo>
                  <a:cubicBezTo>
                    <a:pt x="20" y="12"/>
                    <a:pt x="20" y="12"/>
                    <a:pt x="20" y="12"/>
                  </a:cubicBezTo>
                  <a:cubicBezTo>
                    <a:pt x="22" y="8"/>
                    <a:pt x="23" y="4"/>
                    <a:pt x="23"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89" name="Google Shape;189;g31804a78ffc_0_0"/>
            <p:cNvSpPr/>
            <p:nvPr/>
          </p:nvSpPr>
          <p:spPr>
            <a:xfrm>
              <a:off x="3511550" y="874713"/>
              <a:ext cx="104775" cy="44450"/>
            </a:xfrm>
            <a:custGeom>
              <a:rect b="b" l="l" r="r" t="t"/>
              <a:pathLst>
                <a:path extrusionOk="0" h="12" w="28">
                  <a:moveTo>
                    <a:pt x="0" y="0"/>
                  </a:moveTo>
                  <a:cubicBezTo>
                    <a:pt x="1" y="4"/>
                    <a:pt x="2" y="8"/>
                    <a:pt x="3" y="12"/>
                  </a:cubicBezTo>
                  <a:cubicBezTo>
                    <a:pt x="25" y="12"/>
                    <a:pt x="25" y="12"/>
                    <a:pt x="25" y="12"/>
                  </a:cubicBezTo>
                  <a:cubicBezTo>
                    <a:pt x="26" y="8"/>
                    <a:pt x="27" y="4"/>
                    <a:pt x="28"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90" name="Google Shape;190;g31804a78ffc_0_0"/>
            <p:cNvSpPr/>
            <p:nvPr/>
          </p:nvSpPr>
          <p:spPr>
            <a:xfrm>
              <a:off x="3511550" y="798513"/>
              <a:ext cx="104775" cy="60325"/>
            </a:xfrm>
            <a:custGeom>
              <a:rect b="b" l="l" r="r" t="t"/>
              <a:pathLst>
                <a:path extrusionOk="0" h="16" w="28">
                  <a:moveTo>
                    <a:pt x="28" y="16"/>
                  </a:moveTo>
                  <a:cubicBezTo>
                    <a:pt x="28" y="11"/>
                    <a:pt x="27" y="5"/>
                    <a:pt x="25" y="0"/>
                  </a:cubicBezTo>
                  <a:cubicBezTo>
                    <a:pt x="3" y="0"/>
                    <a:pt x="3" y="0"/>
                    <a:pt x="3" y="0"/>
                  </a:cubicBezTo>
                  <a:cubicBezTo>
                    <a:pt x="1" y="5"/>
                    <a:pt x="0" y="11"/>
                    <a:pt x="0" y="16"/>
                  </a:cubicBezTo>
                  <a:lnTo>
                    <a:pt x="28"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91" name="Google Shape;191;g31804a78ffc_0_0"/>
            <p:cNvSpPr/>
            <p:nvPr/>
          </p:nvSpPr>
          <p:spPr>
            <a:xfrm>
              <a:off x="3527425" y="935038"/>
              <a:ext cx="74613" cy="58738"/>
            </a:xfrm>
            <a:custGeom>
              <a:rect b="b" l="l" r="r" t="t"/>
              <a:pathLst>
                <a:path extrusionOk="0" h="16" w="20">
                  <a:moveTo>
                    <a:pt x="11" y="16"/>
                  </a:moveTo>
                  <a:cubicBezTo>
                    <a:pt x="14" y="11"/>
                    <a:pt x="17" y="5"/>
                    <a:pt x="20" y="0"/>
                  </a:cubicBezTo>
                  <a:cubicBezTo>
                    <a:pt x="0" y="0"/>
                    <a:pt x="0" y="0"/>
                    <a:pt x="0" y="0"/>
                  </a:cubicBezTo>
                  <a:cubicBezTo>
                    <a:pt x="3" y="5"/>
                    <a:pt x="6" y="11"/>
                    <a:pt x="9" y="16"/>
                  </a:cubicBezTo>
                  <a:lnTo>
                    <a:pt x="11"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92" name="Google Shape;192;g31804a78ffc_0_0"/>
            <p:cNvSpPr/>
            <p:nvPr/>
          </p:nvSpPr>
          <p:spPr>
            <a:xfrm>
              <a:off x="3421063" y="798513"/>
              <a:ext cx="87313" cy="60325"/>
            </a:xfrm>
            <a:custGeom>
              <a:rect b="b" l="l" r="r" t="t"/>
              <a:pathLst>
                <a:path extrusionOk="0" h="16" w="23">
                  <a:moveTo>
                    <a:pt x="0" y="16"/>
                  </a:moveTo>
                  <a:cubicBezTo>
                    <a:pt x="20" y="16"/>
                    <a:pt x="20" y="16"/>
                    <a:pt x="20" y="16"/>
                  </a:cubicBezTo>
                  <a:cubicBezTo>
                    <a:pt x="20" y="11"/>
                    <a:pt x="21" y="5"/>
                    <a:pt x="23" y="0"/>
                  </a:cubicBezTo>
                  <a:cubicBezTo>
                    <a:pt x="4" y="0"/>
                    <a:pt x="4" y="0"/>
                    <a:pt x="4" y="0"/>
                  </a:cubicBezTo>
                  <a:cubicBezTo>
                    <a:pt x="2" y="5"/>
                    <a:pt x="0" y="10"/>
                    <a:pt x="0" y="16"/>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93" name="Google Shape;193;g31804a78ffc_0_0"/>
            <p:cNvSpPr/>
            <p:nvPr/>
          </p:nvSpPr>
          <p:spPr>
            <a:xfrm>
              <a:off x="3621088" y="798513"/>
              <a:ext cx="85725" cy="60325"/>
            </a:xfrm>
            <a:custGeom>
              <a:rect b="b" l="l" r="r" t="t"/>
              <a:pathLst>
                <a:path extrusionOk="0" h="16" w="23">
                  <a:moveTo>
                    <a:pt x="0" y="0"/>
                  </a:moveTo>
                  <a:cubicBezTo>
                    <a:pt x="2" y="5"/>
                    <a:pt x="3" y="11"/>
                    <a:pt x="3" y="16"/>
                  </a:cubicBezTo>
                  <a:cubicBezTo>
                    <a:pt x="23" y="16"/>
                    <a:pt x="23" y="16"/>
                    <a:pt x="23" y="16"/>
                  </a:cubicBezTo>
                  <a:cubicBezTo>
                    <a:pt x="23" y="10"/>
                    <a:pt x="21" y="5"/>
                    <a:pt x="19"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94" name="Google Shape;194;g31804a78ffc_0_0"/>
            <p:cNvSpPr/>
            <p:nvPr/>
          </p:nvSpPr>
          <p:spPr>
            <a:xfrm>
              <a:off x="3575050" y="935038"/>
              <a:ext cx="112713" cy="74613"/>
            </a:xfrm>
            <a:custGeom>
              <a:rect b="b" l="l" r="r" t="t"/>
              <a:pathLst>
                <a:path extrusionOk="0" h="20" w="30">
                  <a:moveTo>
                    <a:pt x="11" y="0"/>
                  </a:moveTo>
                  <a:cubicBezTo>
                    <a:pt x="8" y="6"/>
                    <a:pt x="5" y="13"/>
                    <a:pt x="0" y="19"/>
                  </a:cubicBezTo>
                  <a:cubicBezTo>
                    <a:pt x="0" y="20"/>
                    <a:pt x="0" y="20"/>
                    <a:pt x="0" y="20"/>
                  </a:cubicBezTo>
                  <a:cubicBezTo>
                    <a:pt x="13" y="19"/>
                    <a:pt x="24" y="11"/>
                    <a:pt x="30" y="0"/>
                  </a:cubicBezTo>
                  <a:lnTo>
                    <a:pt x="11"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95" name="Google Shape;195;g31804a78ffc_0_0"/>
            <p:cNvSpPr/>
            <p:nvPr/>
          </p:nvSpPr>
          <p:spPr>
            <a:xfrm>
              <a:off x="3440113" y="935038"/>
              <a:ext cx="112713" cy="74613"/>
            </a:xfrm>
            <a:custGeom>
              <a:rect b="b" l="l" r="r" t="t"/>
              <a:pathLst>
                <a:path extrusionOk="0" h="20" w="30">
                  <a:moveTo>
                    <a:pt x="30" y="19"/>
                  </a:moveTo>
                  <a:cubicBezTo>
                    <a:pt x="25" y="13"/>
                    <a:pt x="22" y="6"/>
                    <a:pt x="19" y="0"/>
                  </a:cubicBezTo>
                  <a:cubicBezTo>
                    <a:pt x="0" y="0"/>
                    <a:pt x="0" y="0"/>
                    <a:pt x="0" y="0"/>
                  </a:cubicBezTo>
                  <a:cubicBezTo>
                    <a:pt x="6" y="11"/>
                    <a:pt x="17" y="19"/>
                    <a:pt x="30" y="20"/>
                  </a:cubicBezTo>
                  <a:lnTo>
                    <a:pt x="30" y="19"/>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96" name="Google Shape;196;g31804a78ffc_0_0"/>
            <p:cNvSpPr/>
            <p:nvPr/>
          </p:nvSpPr>
          <p:spPr>
            <a:xfrm>
              <a:off x="3448050" y="723900"/>
              <a:ext cx="104775" cy="60325"/>
            </a:xfrm>
            <a:custGeom>
              <a:rect b="b" l="l" r="r" t="t"/>
              <a:pathLst>
                <a:path extrusionOk="0" h="16" w="28">
                  <a:moveTo>
                    <a:pt x="18" y="16"/>
                  </a:moveTo>
                  <a:cubicBezTo>
                    <a:pt x="20" y="11"/>
                    <a:pt x="24" y="5"/>
                    <a:pt x="28" y="1"/>
                  </a:cubicBezTo>
                  <a:cubicBezTo>
                    <a:pt x="28" y="0"/>
                    <a:pt x="28" y="0"/>
                    <a:pt x="28" y="0"/>
                  </a:cubicBezTo>
                  <a:cubicBezTo>
                    <a:pt x="16" y="1"/>
                    <a:pt x="6" y="7"/>
                    <a:pt x="0" y="16"/>
                  </a:cubicBezTo>
                  <a:lnTo>
                    <a:pt x="18"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sp>
          <p:nvSpPr>
            <p:cNvPr id="197" name="Google Shape;197;g31804a78ffc_0_0"/>
            <p:cNvSpPr/>
            <p:nvPr/>
          </p:nvSpPr>
          <p:spPr>
            <a:xfrm>
              <a:off x="3575050" y="723900"/>
              <a:ext cx="106363" cy="60325"/>
            </a:xfrm>
            <a:custGeom>
              <a:rect b="b" l="l" r="r" t="t"/>
              <a:pathLst>
                <a:path extrusionOk="0" h="16" w="28">
                  <a:moveTo>
                    <a:pt x="0" y="1"/>
                  </a:moveTo>
                  <a:cubicBezTo>
                    <a:pt x="4" y="5"/>
                    <a:pt x="8" y="11"/>
                    <a:pt x="10" y="16"/>
                  </a:cubicBezTo>
                  <a:cubicBezTo>
                    <a:pt x="28" y="16"/>
                    <a:pt x="28" y="16"/>
                    <a:pt x="28" y="16"/>
                  </a:cubicBezTo>
                  <a:cubicBezTo>
                    <a:pt x="22" y="7"/>
                    <a:pt x="11" y="1"/>
                    <a:pt x="0" y="0"/>
                  </a:cubicBezTo>
                  <a:lnTo>
                    <a:pt x="0" y="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grpSp>
      <p:grpSp>
        <p:nvGrpSpPr>
          <p:cNvPr id="198" name="Google Shape;198;g31804a78ffc_0_0"/>
          <p:cNvGrpSpPr/>
          <p:nvPr/>
        </p:nvGrpSpPr>
        <p:grpSpPr>
          <a:xfrm>
            <a:off x="6465713" y="2282458"/>
            <a:ext cx="934520" cy="934520"/>
            <a:chOff x="5813571" y="4181019"/>
            <a:chExt cx="1078500" cy="1078500"/>
          </a:xfrm>
        </p:grpSpPr>
        <p:sp>
          <p:nvSpPr>
            <p:cNvPr id="199" name="Google Shape;199;g31804a78ffc_0_0"/>
            <p:cNvSpPr/>
            <p:nvPr/>
          </p:nvSpPr>
          <p:spPr>
            <a:xfrm>
              <a:off x="5813571" y="4181019"/>
              <a:ext cx="1078500" cy="1078500"/>
            </a:xfrm>
            <a:prstGeom prst="ellipse">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chemeClr val="lt1"/>
                </a:solidFill>
                <a:latin typeface="Garamond"/>
                <a:ea typeface="Garamond"/>
                <a:cs typeface="Garamond"/>
                <a:sym typeface="Garamond"/>
              </a:endParaRPr>
            </a:p>
          </p:txBody>
        </p:sp>
        <p:sp>
          <p:nvSpPr>
            <p:cNvPr id="200" name="Google Shape;200;g31804a78ffc_0_0"/>
            <p:cNvSpPr/>
            <p:nvPr/>
          </p:nvSpPr>
          <p:spPr>
            <a:xfrm>
              <a:off x="5927567" y="4295015"/>
              <a:ext cx="850500" cy="850500"/>
            </a:xfrm>
            <a:prstGeom prst="ellipse">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chemeClr val="lt1"/>
                </a:solidFill>
                <a:latin typeface="Garamond"/>
                <a:ea typeface="Garamond"/>
                <a:cs typeface="Garamond"/>
                <a:sym typeface="Garamond"/>
              </a:endParaRPr>
            </a:p>
          </p:txBody>
        </p:sp>
        <p:sp>
          <p:nvSpPr>
            <p:cNvPr id="201" name="Google Shape;201;g31804a78ffc_0_0"/>
            <p:cNvSpPr/>
            <p:nvPr/>
          </p:nvSpPr>
          <p:spPr>
            <a:xfrm>
              <a:off x="6172688" y="4539342"/>
              <a:ext cx="360363" cy="361950"/>
            </a:xfrm>
            <a:custGeom>
              <a:rect b="b" l="l" r="r" t="t"/>
              <a:pathLst>
                <a:path extrusionOk="0" h="96" w="96">
                  <a:moveTo>
                    <a:pt x="94" y="36"/>
                  </a:moveTo>
                  <a:cubicBezTo>
                    <a:pt x="92" y="36"/>
                    <a:pt x="92" y="36"/>
                    <a:pt x="92" y="36"/>
                  </a:cubicBezTo>
                  <a:cubicBezTo>
                    <a:pt x="92" y="26"/>
                    <a:pt x="92" y="26"/>
                    <a:pt x="92" y="26"/>
                  </a:cubicBezTo>
                  <a:cubicBezTo>
                    <a:pt x="92" y="25"/>
                    <a:pt x="91" y="24"/>
                    <a:pt x="90" y="24"/>
                  </a:cubicBezTo>
                  <a:cubicBezTo>
                    <a:pt x="70" y="24"/>
                    <a:pt x="70" y="24"/>
                    <a:pt x="70" y="24"/>
                  </a:cubicBezTo>
                  <a:cubicBezTo>
                    <a:pt x="69" y="24"/>
                    <a:pt x="68" y="25"/>
                    <a:pt x="68" y="26"/>
                  </a:cubicBezTo>
                  <a:cubicBezTo>
                    <a:pt x="68" y="36"/>
                    <a:pt x="68" y="36"/>
                    <a:pt x="68" y="36"/>
                  </a:cubicBezTo>
                  <a:cubicBezTo>
                    <a:pt x="66" y="36"/>
                    <a:pt x="66" y="36"/>
                    <a:pt x="66" y="36"/>
                  </a:cubicBezTo>
                  <a:cubicBezTo>
                    <a:pt x="65" y="36"/>
                    <a:pt x="64" y="37"/>
                    <a:pt x="64" y="38"/>
                  </a:cubicBezTo>
                  <a:cubicBezTo>
                    <a:pt x="64" y="52"/>
                    <a:pt x="64" y="52"/>
                    <a:pt x="64" y="52"/>
                  </a:cubicBezTo>
                  <a:cubicBezTo>
                    <a:pt x="40" y="52"/>
                    <a:pt x="40" y="52"/>
                    <a:pt x="40" y="52"/>
                  </a:cubicBezTo>
                  <a:cubicBezTo>
                    <a:pt x="40" y="30"/>
                    <a:pt x="40" y="30"/>
                    <a:pt x="40" y="30"/>
                  </a:cubicBezTo>
                  <a:cubicBezTo>
                    <a:pt x="40" y="29"/>
                    <a:pt x="39" y="28"/>
                    <a:pt x="38" y="28"/>
                  </a:cubicBezTo>
                  <a:cubicBezTo>
                    <a:pt x="36" y="28"/>
                    <a:pt x="36" y="28"/>
                    <a:pt x="36" y="28"/>
                  </a:cubicBezTo>
                  <a:cubicBezTo>
                    <a:pt x="36" y="14"/>
                    <a:pt x="36" y="14"/>
                    <a:pt x="36" y="14"/>
                  </a:cubicBezTo>
                  <a:cubicBezTo>
                    <a:pt x="36" y="13"/>
                    <a:pt x="35" y="12"/>
                    <a:pt x="34" y="12"/>
                  </a:cubicBezTo>
                  <a:cubicBezTo>
                    <a:pt x="20" y="12"/>
                    <a:pt x="20" y="12"/>
                    <a:pt x="20" y="12"/>
                  </a:cubicBezTo>
                  <a:cubicBezTo>
                    <a:pt x="20" y="2"/>
                    <a:pt x="20" y="2"/>
                    <a:pt x="20" y="2"/>
                  </a:cubicBezTo>
                  <a:cubicBezTo>
                    <a:pt x="20" y="1"/>
                    <a:pt x="19" y="0"/>
                    <a:pt x="18" y="0"/>
                  </a:cubicBezTo>
                  <a:cubicBezTo>
                    <a:pt x="17" y="0"/>
                    <a:pt x="16" y="1"/>
                    <a:pt x="16" y="2"/>
                  </a:cubicBezTo>
                  <a:cubicBezTo>
                    <a:pt x="16" y="12"/>
                    <a:pt x="16" y="12"/>
                    <a:pt x="16" y="12"/>
                  </a:cubicBezTo>
                  <a:cubicBezTo>
                    <a:pt x="6" y="12"/>
                    <a:pt x="6" y="12"/>
                    <a:pt x="6" y="12"/>
                  </a:cubicBezTo>
                  <a:cubicBezTo>
                    <a:pt x="5" y="12"/>
                    <a:pt x="4" y="13"/>
                    <a:pt x="4" y="14"/>
                  </a:cubicBezTo>
                  <a:cubicBezTo>
                    <a:pt x="4" y="28"/>
                    <a:pt x="4" y="28"/>
                    <a:pt x="4" y="28"/>
                  </a:cubicBezTo>
                  <a:cubicBezTo>
                    <a:pt x="2" y="28"/>
                    <a:pt x="2" y="28"/>
                    <a:pt x="2" y="28"/>
                  </a:cubicBezTo>
                  <a:cubicBezTo>
                    <a:pt x="1" y="28"/>
                    <a:pt x="0" y="29"/>
                    <a:pt x="0" y="30"/>
                  </a:cubicBezTo>
                  <a:cubicBezTo>
                    <a:pt x="0" y="94"/>
                    <a:pt x="0" y="94"/>
                    <a:pt x="0" y="94"/>
                  </a:cubicBezTo>
                  <a:cubicBezTo>
                    <a:pt x="0" y="95"/>
                    <a:pt x="1" y="96"/>
                    <a:pt x="2" y="96"/>
                  </a:cubicBezTo>
                  <a:cubicBezTo>
                    <a:pt x="12" y="96"/>
                    <a:pt x="12" y="96"/>
                    <a:pt x="12" y="96"/>
                  </a:cubicBezTo>
                  <a:cubicBezTo>
                    <a:pt x="12" y="86"/>
                    <a:pt x="12" y="86"/>
                    <a:pt x="12" y="86"/>
                  </a:cubicBezTo>
                  <a:cubicBezTo>
                    <a:pt x="12" y="85"/>
                    <a:pt x="13" y="84"/>
                    <a:pt x="14" y="84"/>
                  </a:cubicBezTo>
                  <a:cubicBezTo>
                    <a:pt x="22" y="84"/>
                    <a:pt x="22" y="84"/>
                    <a:pt x="22" y="84"/>
                  </a:cubicBezTo>
                  <a:cubicBezTo>
                    <a:pt x="23" y="84"/>
                    <a:pt x="24" y="85"/>
                    <a:pt x="24" y="86"/>
                  </a:cubicBezTo>
                  <a:cubicBezTo>
                    <a:pt x="24" y="96"/>
                    <a:pt x="24" y="96"/>
                    <a:pt x="24" y="96"/>
                  </a:cubicBezTo>
                  <a:cubicBezTo>
                    <a:pt x="76" y="96"/>
                    <a:pt x="76" y="96"/>
                    <a:pt x="76" y="96"/>
                  </a:cubicBezTo>
                  <a:cubicBezTo>
                    <a:pt x="76" y="86"/>
                    <a:pt x="76" y="86"/>
                    <a:pt x="76" y="86"/>
                  </a:cubicBezTo>
                  <a:cubicBezTo>
                    <a:pt x="76" y="85"/>
                    <a:pt x="77" y="84"/>
                    <a:pt x="78" y="84"/>
                  </a:cubicBezTo>
                  <a:cubicBezTo>
                    <a:pt x="86" y="84"/>
                    <a:pt x="86" y="84"/>
                    <a:pt x="86" y="84"/>
                  </a:cubicBezTo>
                  <a:cubicBezTo>
                    <a:pt x="87" y="84"/>
                    <a:pt x="88" y="85"/>
                    <a:pt x="88" y="86"/>
                  </a:cubicBezTo>
                  <a:cubicBezTo>
                    <a:pt x="88" y="96"/>
                    <a:pt x="88" y="96"/>
                    <a:pt x="88" y="96"/>
                  </a:cubicBezTo>
                  <a:cubicBezTo>
                    <a:pt x="94" y="96"/>
                    <a:pt x="94" y="96"/>
                    <a:pt x="94" y="96"/>
                  </a:cubicBezTo>
                  <a:cubicBezTo>
                    <a:pt x="95" y="96"/>
                    <a:pt x="96" y="95"/>
                    <a:pt x="96" y="94"/>
                  </a:cubicBezTo>
                  <a:cubicBezTo>
                    <a:pt x="96" y="38"/>
                    <a:pt x="96" y="38"/>
                    <a:pt x="96" y="38"/>
                  </a:cubicBezTo>
                  <a:cubicBezTo>
                    <a:pt x="96" y="37"/>
                    <a:pt x="95" y="36"/>
                    <a:pt x="94" y="36"/>
                  </a:cubicBezTo>
                  <a:close/>
                  <a:moveTo>
                    <a:pt x="14" y="20"/>
                  </a:moveTo>
                  <a:cubicBezTo>
                    <a:pt x="26" y="20"/>
                    <a:pt x="26" y="20"/>
                    <a:pt x="26" y="20"/>
                  </a:cubicBezTo>
                  <a:cubicBezTo>
                    <a:pt x="27" y="20"/>
                    <a:pt x="28" y="21"/>
                    <a:pt x="28" y="22"/>
                  </a:cubicBezTo>
                  <a:cubicBezTo>
                    <a:pt x="28" y="23"/>
                    <a:pt x="27" y="24"/>
                    <a:pt x="26" y="24"/>
                  </a:cubicBezTo>
                  <a:cubicBezTo>
                    <a:pt x="14" y="24"/>
                    <a:pt x="14" y="24"/>
                    <a:pt x="14" y="24"/>
                  </a:cubicBezTo>
                  <a:cubicBezTo>
                    <a:pt x="13" y="24"/>
                    <a:pt x="12" y="23"/>
                    <a:pt x="12" y="22"/>
                  </a:cubicBezTo>
                  <a:cubicBezTo>
                    <a:pt x="12" y="21"/>
                    <a:pt x="13" y="20"/>
                    <a:pt x="14" y="20"/>
                  </a:cubicBezTo>
                  <a:close/>
                  <a:moveTo>
                    <a:pt x="30" y="80"/>
                  </a:moveTo>
                  <a:cubicBezTo>
                    <a:pt x="10" y="80"/>
                    <a:pt x="10" y="80"/>
                    <a:pt x="10" y="80"/>
                  </a:cubicBezTo>
                  <a:cubicBezTo>
                    <a:pt x="9" y="80"/>
                    <a:pt x="8" y="79"/>
                    <a:pt x="8" y="78"/>
                  </a:cubicBezTo>
                  <a:cubicBezTo>
                    <a:pt x="8" y="77"/>
                    <a:pt x="9" y="76"/>
                    <a:pt x="10" y="76"/>
                  </a:cubicBezTo>
                  <a:cubicBezTo>
                    <a:pt x="30" y="76"/>
                    <a:pt x="30" y="76"/>
                    <a:pt x="30" y="76"/>
                  </a:cubicBezTo>
                  <a:cubicBezTo>
                    <a:pt x="31" y="76"/>
                    <a:pt x="32" y="77"/>
                    <a:pt x="32" y="78"/>
                  </a:cubicBezTo>
                  <a:cubicBezTo>
                    <a:pt x="32" y="79"/>
                    <a:pt x="31" y="80"/>
                    <a:pt x="30" y="80"/>
                  </a:cubicBezTo>
                  <a:close/>
                  <a:moveTo>
                    <a:pt x="30" y="72"/>
                  </a:moveTo>
                  <a:cubicBezTo>
                    <a:pt x="10" y="72"/>
                    <a:pt x="10" y="72"/>
                    <a:pt x="10" y="72"/>
                  </a:cubicBezTo>
                  <a:cubicBezTo>
                    <a:pt x="9" y="72"/>
                    <a:pt x="8" y="71"/>
                    <a:pt x="8" y="70"/>
                  </a:cubicBezTo>
                  <a:cubicBezTo>
                    <a:pt x="8" y="69"/>
                    <a:pt x="9" y="68"/>
                    <a:pt x="10" y="68"/>
                  </a:cubicBezTo>
                  <a:cubicBezTo>
                    <a:pt x="30" y="68"/>
                    <a:pt x="30" y="68"/>
                    <a:pt x="30" y="68"/>
                  </a:cubicBezTo>
                  <a:cubicBezTo>
                    <a:pt x="31" y="68"/>
                    <a:pt x="32" y="69"/>
                    <a:pt x="32" y="70"/>
                  </a:cubicBezTo>
                  <a:cubicBezTo>
                    <a:pt x="32" y="71"/>
                    <a:pt x="31" y="72"/>
                    <a:pt x="30" y="72"/>
                  </a:cubicBezTo>
                  <a:close/>
                  <a:moveTo>
                    <a:pt x="30" y="64"/>
                  </a:moveTo>
                  <a:cubicBezTo>
                    <a:pt x="10" y="64"/>
                    <a:pt x="10" y="64"/>
                    <a:pt x="10" y="64"/>
                  </a:cubicBezTo>
                  <a:cubicBezTo>
                    <a:pt x="9" y="64"/>
                    <a:pt x="8" y="63"/>
                    <a:pt x="8" y="62"/>
                  </a:cubicBezTo>
                  <a:cubicBezTo>
                    <a:pt x="8" y="61"/>
                    <a:pt x="9" y="60"/>
                    <a:pt x="10" y="60"/>
                  </a:cubicBezTo>
                  <a:cubicBezTo>
                    <a:pt x="30" y="60"/>
                    <a:pt x="30" y="60"/>
                    <a:pt x="30" y="60"/>
                  </a:cubicBezTo>
                  <a:cubicBezTo>
                    <a:pt x="31" y="60"/>
                    <a:pt x="32" y="61"/>
                    <a:pt x="32" y="62"/>
                  </a:cubicBezTo>
                  <a:cubicBezTo>
                    <a:pt x="32" y="63"/>
                    <a:pt x="31" y="64"/>
                    <a:pt x="30" y="64"/>
                  </a:cubicBezTo>
                  <a:close/>
                  <a:moveTo>
                    <a:pt x="30" y="56"/>
                  </a:moveTo>
                  <a:cubicBezTo>
                    <a:pt x="10" y="56"/>
                    <a:pt x="10" y="56"/>
                    <a:pt x="10" y="56"/>
                  </a:cubicBezTo>
                  <a:cubicBezTo>
                    <a:pt x="9" y="56"/>
                    <a:pt x="8" y="55"/>
                    <a:pt x="8" y="54"/>
                  </a:cubicBezTo>
                  <a:cubicBezTo>
                    <a:pt x="8" y="53"/>
                    <a:pt x="9" y="52"/>
                    <a:pt x="10" y="52"/>
                  </a:cubicBezTo>
                  <a:cubicBezTo>
                    <a:pt x="30" y="52"/>
                    <a:pt x="30" y="52"/>
                    <a:pt x="30" y="52"/>
                  </a:cubicBezTo>
                  <a:cubicBezTo>
                    <a:pt x="31" y="52"/>
                    <a:pt x="32" y="53"/>
                    <a:pt x="32" y="54"/>
                  </a:cubicBezTo>
                  <a:cubicBezTo>
                    <a:pt x="32" y="55"/>
                    <a:pt x="31" y="56"/>
                    <a:pt x="30" y="56"/>
                  </a:cubicBezTo>
                  <a:close/>
                  <a:moveTo>
                    <a:pt x="30" y="48"/>
                  </a:moveTo>
                  <a:cubicBezTo>
                    <a:pt x="10" y="48"/>
                    <a:pt x="10" y="48"/>
                    <a:pt x="10" y="48"/>
                  </a:cubicBezTo>
                  <a:cubicBezTo>
                    <a:pt x="9" y="48"/>
                    <a:pt x="8" y="47"/>
                    <a:pt x="8" y="46"/>
                  </a:cubicBezTo>
                  <a:cubicBezTo>
                    <a:pt x="8" y="45"/>
                    <a:pt x="9" y="44"/>
                    <a:pt x="10" y="44"/>
                  </a:cubicBezTo>
                  <a:cubicBezTo>
                    <a:pt x="30" y="44"/>
                    <a:pt x="30" y="44"/>
                    <a:pt x="30" y="44"/>
                  </a:cubicBezTo>
                  <a:cubicBezTo>
                    <a:pt x="31" y="44"/>
                    <a:pt x="32" y="45"/>
                    <a:pt x="32" y="46"/>
                  </a:cubicBezTo>
                  <a:cubicBezTo>
                    <a:pt x="32" y="47"/>
                    <a:pt x="31" y="48"/>
                    <a:pt x="30" y="48"/>
                  </a:cubicBezTo>
                  <a:close/>
                  <a:moveTo>
                    <a:pt x="30" y="40"/>
                  </a:moveTo>
                  <a:cubicBezTo>
                    <a:pt x="10" y="40"/>
                    <a:pt x="10" y="40"/>
                    <a:pt x="10" y="40"/>
                  </a:cubicBezTo>
                  <a:cubicBezTo>
                    <a:pt x="9" y="40"/>
                    <a:pt x="8" y="39"/>
                    <a:pt x="8" y="38"/>
                  </a:cubicBezTo>
                  <a:cubicBezTo>
                    <a:pt x="8" y="37"/>
                    <a:pt x="9" y="36"/>
                    <a:pt x="10" y="36"/>
                  </a:cubicBezTo>
                  <a:cubicBezTo>
                    <a:pt x="30" y="36"/>
                    <a:pt x="30" y="36"/>
                    <a:pt x="30" y="36"/>
                  </a:cubicBezTo>
                  <a:cubicBezTo>
                    <a:pt x="31" y="36"/>
                    <a:pt x="32" y="37"/>
                    <a:pt x="32" y="38"/>
                  </a:cubicBezTo>
                  <a:cubicBezTo>
                    <a:pt x="32" y="39"/>
                    <a:pt x="31" y="40"/>
                    <a:pt x="30" y="40"/>
                  </a:cubicBezTo>
                  <a:close/>
                  <a:moveTo>
                    <a:pt x="58" y="80"/>
                  </a:moveTo>
                  <a:cubicBezTo>
                    <a:pt x="46" y="80"/>
                    <a:pt x="46" y="80"/>
                    <a:pt x="46" y="80"/>
                  </a:cubicBezTo>
                  <a:cubicBezTo>
                    <a:pt x="45" y="80"/>
                    <a:pt x="44" y="79"/>
                    <a:pt x="44" y="78"/>
                  </a:cubicBezTo>
                  <a:cubicBezTo>
                    <a:pt x="44" y="77"/>
                    <a:pt x="45" y="76"/>
                    <a:pt x="46" y="76"/>
                  </a:cubicBezTo>
                  <a:cubicBezTo>
                    <a:pt x="58" y="76"/>
                    <a:pt x="58" y="76"/>
                    <a:pt x="58" y="76"/>
                  </a:cubicBezTo>
                  <a:cubicBezTo>
                    <a:pt x="59" y="76"/>
                    <a:pt x="60" y="77"/>
                    <a:pt x="60" y="78"/>
                  </a:cubicBezTo>
                  <a:cubicBezTo>
                    <a:pt x="60" y="79"/>
                    <a:pt x="59" y="80"/>
                    <a:pt x="58" y="80"/>
                  </a:cubicBezTo>
                  <a:close/>
                  <a:moveTo>
                    <a:pt x="58" y="72"/>
                  </a:moveTo>
                  <a:cubicBezTo>
                    <a:pt x="46" y="72"/>
                    <a:pt x="46" y="72"/>
                    <a:pt x="46" y="72"/>
                  </a:cubicBezTo>
                  <a:cubicBezTo>
                    <a:pt x="45" y="72"/>
                    <a:pt x="44" y="71"/>
                    <a:pt x="44" y="70"/>
                  </a:cubicBezTo>
                  <a:cubicBezTo>
                    <a:pt x="44" y="69"/>
                    <a:pt x="45" y="68"/>
                    <a:pt x="46" y="68"/>
                  </a:cubicBezTo>
                  <a:cubicBezTo>
                    <a:pt x="58" y="68"/>
                    <a:pt x="58" y="68"/>
                    <a:pt x="58" y="68"/>
                  </a:cubicBezTo>
                  <a:cubicBezTo>
                    <a:pt x="59" y="68"/>
                    <a:pt x="60" y="69"/>
                    <a:pt x="60" y="70"/>
                  </a:cubicBezTo>
                  <a:cubicBezTo>
                    <a:pt x="60" y="71"/>
                    <a:pt x="59" y="72"/>
                    <a:pt x="58" y="72"/>
                  </a:cubicBezTo>
                  <a:close/>
                  <a:moveTo>
                    <a:pt x="58" y="64"/>
                  </a:moveTo>
                  <a:cubicBezTo>
                    <a:pt x="46" y="64"/>
                    <a:pt x="46" y="64"/>
                    <a:pt x="46" y="64"/>
                  </a:cubicBezTo>
                  <a:cubicBezTo>
                    <a:pt x="45" y="64"/>
                    <a:pt x="44" y="63"/>
                    <a:pt x="44" y="62"/>
                  </a:cubicBezTo>
                  <a:cubicBezTo>
                    <a:pt x="44" y="61"/>
                    <a:pt x="45" y="60"/>
                    <a:pt x="46" y="60"/>
                  </a:cubicBezTo>
                  <a:cubicBezTo>
                    <a:pt x="58" y="60"/>
                    <a:pt x="58" y="60"/>
                    <a:pt x="58" y="60"/>
                  </a:cubicBezTo>
                  <a:cubicBezTo>
                    <a:pt x="59" y="60"/>
                    <a:pt x="60" y="61"/>
                    <a:pt x="60" y="62"/>
                  </a:cubicBezTo>
                  <a:cubicBezTo>
                    <a:pt x="60" y="63"/>
                    <a:pt x="59" y="64"/>
                    <a:pt x="58" y="64"/>
                  </a:cubicBezTo>
                  <a:close/>
                  <a:moveTo>
                    <a:pt x="86" y="80"/>
                  </a:moveTo>
                  <a:cubicBezTo>
                    <a:pt x="74" y="80"/>
                    <a:pt x="74" y="80"/>
                    <a:pt x="74" y="80"/>
                  </a:cubicBezTo>
                  <a:cubicBezTo>
                    <a:pt x="73" y="80"/>
                    <a:pt x="72" y="79"/>
                    <a:pt x="72" y="78"/>
                  </a:cubicBezTo>
                  <a:cubicBezTo>
                    <a:pt x="72" y="77"/>
                    <a:pt x="73" y="76"/>
                    <a:pt x="74" y="76"/>
                  </a:cubicBezTo>
                  <a:cubicBezTo>
                    <a:pt x="86" y="76"/>
                    <a:pt x="86" y="76"/>
                    <a:pt x="86" y="76"/>
                  </a:cubicBezTo>
                  <a:cubicBezTo>
                    <a:pt x="87" y="76"/>
                    <a:pt x="88" y="77"/>
                    <a:pt x="88" y="78"/>
                  </a:cubicBezTo>
                  <a:cubicBezTo>
                    <a:pt x="88" y="79"/>
                    <a:pt x="87" y="80"/>
                    <a:pt x="86" y="80"/>
                  </a:cubicBezTo>
                  <a:close/>
                  <a:moveTo>
                    <a:pt x="86" y="72"/>
                  </a:moveTo>
                  <a:cubicBezTo>
                    <a:pt x="74" y="72"/>
                    <a:pt x="74" y="72"/>
                    <a:pt x="74" y="72"/>
                  </a:cubicBezTo>
                  <a:cubicBezTo>
                    <a:pt x="73" y="72"/>
                    <a:pt x="72" y="71"/>
                    <a:pt x="72" y="70"/>
                  </a:cubicBezTo>
                  <a:cubicBezTo>
                    <a:pt x="72" y="69"/>
                    <a:pt x="73" y="68"/>
                    <a:pt x="74" y="68"/>
                  </a:cubicBezTo>
                  <a:cubicBezTo>
                    <a:pt x="86" y="68"/>
                    <a:pt x="86" y="68"/>
                    <a:pt x="86" y="68"/>
                  </a:cubicBezTo>
                  <a:cubicBezTo>
                    <a:pt x="87" y="68"/>
                    <a:pt x="88" y="69"/>
                    <a:pt x="88" y="70"/>
                  </a:cubicBezTo>
                  <a:cubicBezTo>
                    <a:pt x="88" y="71"/>
                    <a:pt x="87" y="72"/>
                    <a:pt x="86" y="72"/>
                  </a:cubicBezTo>
                  <a:close/>
                  <a:moveTo>
                    <a:pt x="86" y="64"/>
                  </a:moveTo>
                  <a:cubicBezTo>
                    <a:pt x="74" y="64"/>
                    <a:pt x="74" y="64"/>
                    <a:pt x="74" y="64"/>
                  </a:cubicBezTo>
                  <a:cubicBezTo>
                    <a:pt x="73" y="64"/>
                    <a:pt x="72" y="63"/>
                    <a:pt x="72" y="62"/>
                  </a:cubicBezTo>
                  <a:cubicBezTo>
                    <a:pt x="72" y="61"/>
                    <a:pt x="73" y="60"/>
                    <a:pt x="74" y="60"/>
                  </a:cubicBezTo>
                  <a:cubicBezTo>
                    <a:pt x="86" y="60"/>
                    <a:pt x="86" y="60"/>
                    <a:pt x="86" y="60"/>
                  </a:cubicBezTo>
                  <a:cubicBezTo>
                    <a:pt x="87" y="60"/>
                    <a:pt x="88" y="61"/>
                    <a:pt x="88" y="62"/>
                  </a:cubicBezTo>
                  <a:cubicBezTo>
                    <a:pt x="88" y="63"/>
                    <a:pt x="87" y="64"/>
                    <a:pt x="86" y="64"/>
                  </a:cubicBezTo>
                  <a:close/>
                  <a:moveTo>
                    <a:pt x="86" y="56"/>
                  </a:moveTo>
                  <a:cubicBezTo>
                    <a:pt x="74" y="56"/>
                    <a:pt x="74" y="56"/>
                    <a:pt x="74" y="56"/>
                  </a:cubicBezTo>
                  <a:cubicBezTo>
                    <a:pt x="73" y="56"/>
                    <a:pt x="72" y="55"/>
                    <a:pt x="72" y="54"/>
                  </a:cubicBezTo>
                  <a:cubicBezTo>
                    <a:pt x="72" y="53"/>
                    <a:pt x="73" y="52"/>
                    <a:pt x="74" y="52"/>
                  </a:cubicBezTo>
                  <a:cubicBezTo>
                    <a:pt x="86" y="52"/>
                    <a:pt x="86" y="52"/>
                    <a:pt x="86" y="52"/>
                  </a:cubicBezTo>
                  <a:cubicBezTo>
                    <a:pt x="87" y="52"/>
                    <a:pt x="88" y="53"/>
                    <a:pt x="88" y="54"/>
                  </a:cubicBezTo>
                  <a:cubicBezTo>
                    <a:pt x="88" y="55"/>
                    <a:pt x="87" y="56"/>
                    <a:pt x="86" y="56"/>
                  </a:cubicBezTo>
                  <a:close/>
                  <a:moveTo>
                    <a:pt x="86" y="48"/>
                  </a:moveTo>
                  <a:cubicBezTo>
                    <a:pt x="74" y="48"/>
                    <a:pt x="74" y="48"/>
                    <a:pt x="74" y="48"/>
                  </a:cubicBezTo>
                  <a:cubicBezTo>
                    <a:pt x="73" y="48"/>
                    <a:pt x="72" y="47"/>
                    <a:pt x="72" y="46"/>
                  </a:cubicBezTo>
                  <a:cubicBezTo>
                    <a:pt x="72" y="45"/>
                    <a:pt x="73" y="44"/>
                    <a:pt x="74" y="44"/>
                  </a:cubicBezTo>
                  <a:cubicBezTo>
                    <a:pt x="86" y="44"/>
                    <a:pt x="86" y="44"/>
                    <a:pt x="86" y="44"/>
                  </a:cubicBezTo>
                  <a:cubicBezTo>
                    <a:pt x="87" y="44"/>
                    <a:pt x="88" y="45"/>
                    <a:pt x="88" y="46"/>
                  </a:cubicBezTo>
                  <a:cubicBezTo>
                    <a:pt x="88" y="47"/>
                    <a:pt x="87" y="48"/>
                    <a:pt x="86" y="48"/>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Garamond"/>
                <a:ea typeface="Garamond"/>
                <a:cs typeface="Garamond"/>
                <a:sym typeface="Garamond"/>
              </a:endParaRPr>
            </a:p>
          </p:txBody>
        </p:sp>
      </p:grpSp>
      <p:sp>
        <p:nvSpPr>
          <p:cNvPr id="202" name="Google Shape;202;g31804a78ffc_0_0"/>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Current State of Data Governance</a:t>
            </a:r>
            <a:endParaRPr/>
          </a:p>
        </p:txBody>
      </p:sp>
      <p:sp>
        <p:nvSpPr>
          <p:cNvPr id="203" name="Google Shape;203;g31804a78ffc_0_0"/>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204" name="Google Shape;204;g31804a78ffc_0_0"/>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31804a78ffc_0_32"/>
          <p:cNvSpPr/>
          <p:nvPr/>
        </p:nvSpPr>
        <p:spPr>
          <a:xfrm>
            <a:off x="6646550" y="0"/>
            <a:ext cx="5545500" cy="68580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210" name="Google Shape;210;g31804a78ffc_0_32"/>
          <p:cNvSpPr txBox="1"/>
          <p:nvPr>
            <p:ph idx="12" type="sldNum"/>
          </p:nvPr>
        </p:nvSpPr>
        <p:spPr>
          <a:xfrm>
            <a:off x="11346287" y="6275388"/>
            <a:ext cx="3885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fld id="{00000000-1234-1234-1234-123412341234}" type="slidenum">
              <a:rPr lang="en-US">
                <a:solidFill>
                  <a:schemeClr val="lt1"/>
                </a:solidFill>
              </a:rPr>
              <a:t>‹#›</a:t>
            </a:fld>
            <a:endParaRPr>
              <a:solidFill>
                <a:schemeClr val="lt1"/>
              </a:solidFill>
            </a:endParaRPr>
          </a:p>
        </p:txBody>
      </p:sp>
      <p:grpSp>
        <p:nvGrpSpPr>
          <p:cNvPr id="211" name="Google Shape;211;g31804a78ffc_0_32"/>
          <p:cNvGrpSpPr/>
          <p:nvPr/>
        </p:nvGrpSpPr>
        <p:grpSpPr>
          <a:xfrm>
            <a:off x="7062084" y="680563"/>
            <a:ext cx="4731702" cy="4899588"/>
            <a:chOff x="6687474" y="460650"/>
            <a:chExt cx="4782396" cy="4899588"/>
          </a:xfrm>
        </p:grpSpPr>
        <p:grpSp>
          <p:nvGrpSpPr>
            <p:cNvPr id="212" name="Google Shape;212;g31804a78ffc_0_32"/>
            <p:cNvGrpSpPr/>
            <p:nvPr/>
          </p:nvGrpSpPr>
          <p:grpSpPr>
            <a:xfrm>
              <a:off x="6687474" y="460650"/>
              <a:ext cx="4782396" cy="954000"/>
              <a:chOff x="6687474" y="199955"/>
              <a:chExt cx="4782396" cy="954000"/>
            </a:xfrm>
          </p:grpSpPr>
          <p:sp>
            <p:nvSpPr>
              <p:cNvPr id="213" name="Google Shape;213;g31804a78ffc_0_32"/>
              <p:cNvSpPr/>
              <p:nvPr/>
            </p:nvSpPr>
            <p:spPr>
              <a:xfrm>
                <a:off x="6687474" y="199956"/>
                <a:ext cx="469500" cy="954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2800"/>
                  <a:buFont typeface="Arial"/>
                  <a:buNone/>
                </a:pPr>
                <a:r>
                  <a:rPr b="1" i="0" lang="en-US" sz="2800" u="none" cap="none" strike="noStrike">
                    <a:solidFill>
                      <a:srgbClr val="102747"/>
                    </a:solidFill>
                    <a:latin typeface="Garamond"/>
                    <a:ea typeface="Garamond"/>
                    <a:cs typeface="Garamond"/>
                    <a:sym typeface="Garamond"/>
                  </a:rPr>
                  <a:t>1</a:t>
                </a:r>
                <a:endParaRPr b="0" i="0" sz="1400" u="none" cap="none" strike="noStrike">
                  <a:solidFill>
                    <a:srgbClr val="000000"/>
                  </a:solidFill>
                  <a:latin typeface="Arial"/>
                  <a:ea typeface="Arial"/>
                  <a:cs typeface="Arial"/>
                  <a:sym typeface="Arial"/>
                </a:endParaRPr>
              </a:p>
            </p:txBody>
          </p:sp>
          <p:sp>
            <p:nvSpPr>
              <p:cNvPr id="214" name="Google Shape;214;g31804a78ffc_0_32"/>
              <p:cNvSpPr txBox="1"/>
              <p:nvPr/>
            </p:nvSpPr>
            <p:spPr>
              <a:xfrm>
                <a:off x="7334070" y="199955"/>
                <a:ext cx="4135800" cy="769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chemeClr val="lt1"/>
                  </a:buClr>
                  <a:buSzPts val="2000"/>
                  <a:buFont typeface="Garamond"/>
                  <a:buNone/>
                </a:pPr>
                <a:r>
                  <a:rPr b="1" lang="en-US" sz="1800">
                    <a:solidFill>
                      <a:schemeClr val="lt1"/>
                    </a:solidFill>
                    <a:latin typeface="Garamond"/>
                    <a:ea typeface="Garamond"/>
                    <a:cs typeface="Garamond"/>
                    <a:sym typeface="Garamond"/>
                  </a:rPr>
                  <a:t>Data Governance Council</a:t>
                </a:r>
                <a:endParaRPr b="1" i="0" sz="1800" u="none" cap="none" strike="noStrike">
                  <a:solidFill>
                    <a:srgbClr val="000000"/>
                  </a:solidFill>
                </a:endParaRPr>
              </a:p>
              <a:p>
                <a:pPr indent="0" lvl="0" marL="0" marR="0" rtl="0" algn="l">
                  <a:lnSpc>
                    <a:spcPct val="100000"/>
                  </a:lnSpc>
                  <a:spcBef>
                    <a:spcPts val="0"/>
                  </a:spcBef>
                  <a:spcAft>
                    <a:spcPts val="0"/>
                  </a:spcAft>
                  <a:buClr>
                    <a:srgbClr val="102747"/>
                  </a:buClr>
                  <a:buSzPts val="1400"/>
                  <a:buFont typeface="Garamond"/>
                  <a:buNone/>
                </a:pPr>
                <a:r>
                  <a:rPr lang="en-US" sz="1600">
                    <a:solidFill>
                      <a:schemeClr val="lt1"/>
                    </a:solidFill>
                    <a:latin typeface="Garamond"/>
                    <a:ea typeface="Garamond"/>
                    <a:cs typeface="Garamond"/>
                    <a:sym typeface="Garamond"/>
                  </a:rPr>
                  <a:t>Formation of a governing body within MAFC that will oversee and guide data governance initiatives</a:t>
                </a:r>
                <a:endParaRPr b="0" i="0" sz="1600" u="none" cap="none" strike="noStrike">
                  <a:solidFill>
                    <a:srgbClr val="000000"/>
                  </a:solidFill>
                  <a:latin typeface="Arial"/>
                  <a:ea typeface="Arial"/>
                  <a:cs typeface="Arial"/>
                  <a:sym typeface="Arial"/>
                </a:endParaRPr>
              </a:p>
            </p:txBody>
          </p:sp>
        </p:grpSp>
        <p:grpSp>
          <p:nvGrpSpPr>
            <p:cNvPr id="215" name="Google Shape;215;g31804a78ffc_0_32"/>
            <p:cNvGrpSpPr/>
            <p:nvPr/>
          </p:nvGrpSpPr>
          <p:grpSpPr>
            <a:xfrm>
              <a:off x="6687474" y="1814526"/>
              <a:ext cx="4722865" cy="1015812"/>
              <a:chOff x="6687474" y="1799750"/>
              <a:chExt cx="4722865" cy="1015812"/>
            </a:xfrm>
          </p:grpSpPr>
          <p:sp>
            <p:nvSpPr>
              <p:cNvPr id="216" name="Google Shape;216;g31804a78ffc_0_32"/>
              <p:cNvSpPr/>
              <p:nvPr/>
            </p:nvSpPr>
            <p:spPr>
              <a:xfrm>
                <a:off x="6687474" y="1799750"/>
                <a:ext cx="469500" cy="954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2800"/>
                  <a:buFont typeface="Arial"/>
                  <a:buNone/>
                </a:pPr>
                <a:r>
                  <a:rPr b="1" i="0" lang="en-US" sz="2800" u="none" cap="none" strike="noStrike">
                    <a:solidFill>
                      <a:srgbClr val="102747"/>
                    </a:solidFill>
                    <a:latin typeface="Garamond"/>
                    <a:ea typeface="Garamond"/>
                    <a:cs typeface="Garamond"/>
                    <a:sym typeface="Garamond"/>
                  </a:rPr>
                  <a:t>2</a:t>
                </a:r>
                <a:endParaRPr b="0" i="0" sz="1400" u="none" cap="none" strike="noStrike">
                  <a:solidFill>
                    <a:srgbClr val="000000"/>
                  </a:solidFill>
                  <a:latin typeface="Arial"/>
                  <a:ea typeface="Arial"/>
                  <a:cs typeface="Arial"/>
                  <a:sym typeface="Arial"/>
                </a:endParaRPr>
              </a:p>
            </p:txBody>
          </p:sp>
          <p:sp>
            <p:nvSpPr>
              <p:cNvPr id="217" name="Google Shape;217;g31804a78ffc_0_32"/>
              <p:cNvSpPr txBox="1"/>
              <p:nvPr/>
            </p:nvSpPr>
            <p:spPr>
              <a:xfrm>
                <a:off x="7274539" y="1799762"/>
                <a:ext cx="4135800" cy="1015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chemeClr val="lt1"/>
                  </a:buClr>
                  <a:buSzPts val="2000"/>
                  <a:buFont typeface="Garamond"/>
                  <a:buNone/>
                </a:pPr>
                <a:r>
                  <a:rPr b="1" lang="en-US" sz="1800">
                    <a:solidFill>
                      <a:schemeClr val="lt1"/>
                    </a:solidFill>
                    <a:latin typeface="Garamond"/>
                    <a:ea typeface="Garamond"/>
                    <a:cs typeface="Garamond"/>
                    <a:sym typeface="Garamond"/>
                  </a:rPr>
                  <a:t>McKinsey Data Governance Framework</a:t>
                </a:r>
                <a:endParaRPr b="1" i="0" sz="1800" u="none" cap="none" strike="noStrike">
                  <a:solidFill>
                    <a:schemeClr val="dk1"/>
                  </a:solidFill>
                </a:endParaRPr>
              </a:p>
              <a:p>
                <a:pPr indent="0" lvl="0" marL="0" marR="0" rtl="0" algn="l">
                  <a:lnSpc>
                    <a:spcPct val="100000"/>
                  </a:lnSpc>
                  <a:spcBef>
                    <a:spcPts val="0"/>
                  </a:spcBef>
                  <a:spcAft>
                    <a:spcPts val="0"/>
                  </a:spcAft>
                  <a:buClr>
                    <a:srgbClr val="102747"/>
                  </a:buClr>
                  <a:buSzPts val="1400"/>
                  <a:buFont typeface="Garamond"/>
                  <a:buNone/>
                </a:pPr>
                <a:r>
                  <a:rPr lang="en-US" sz="1600">
                    <a:solidFill>
                      <a:schemeClr val="lt1"/>
                    </a:solidFill>
                    <a:latin typeface="Garamond"/>
                    <a:ea typeface="Garamond"/>
                    <a:cs typeface="Garamond"/>
                    <a:sym typeface="Garamond"/>
                  </a:rPr>
                  <a:t>Implementation of key components designed to ensure effective and efficient use of data within the organization</a:t>
                </a:r>
                <a:endParaRPr b="0" i="0" sz="1600" u="none" cap="none" strike="noStrike">
                  <a:solidFill>
                    <a:srgbClr val="000000"/>
                  </a:solidFill>
                  <a:latin typeface="Arial"/>
                  <a:ea typeface="Arial"/>
                  <a:cs typeface="Arial"/>
                  <a:sym typeface="Arial"/>
                </a:endParaRPr>
              </a:p>
            </p:txBody>
          </p:sp>
        </p:grpSp>
        <p:grpSp>
          <p:nvGrpSpPr>
            <p:cNvPr id="218" name="Google Shape;218;g31804a78ffc_0_32"/>
            <p:cNvGrpSpPr/>
            <p:nvPr/>
          </p:nvGrpSpPr>
          <p:grpSpPr>
            <a:xfrm>
              <a:off x="6687474" y="3168427"/>
              <a:ext cx="4782394" cy="2191811"/>
              <a:chOff x="6687474" y="3399570"/>
              <a:chExt cx="4782394" cy="2191811"/>
            </a:xfrm>
          </p:grpSpPr>
          <p:sp>
            <p:nvSpPr>
              <p:cNvPr id="219" name="Google Shape;219;g31804a78ffc_0_32"/>
              <p:cNvSpPr/>
              <p:nvPr/>
            </p:nvSpPr>
            <p:spPr>
              <a:xfrm>
                <a:off x="6687474" y="3399570"/>
                <a:ext cx="469500" cy="954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2800"/>
                  <a:buFont typeface="Arial"/>
                  <a:buNone/>
                </a:pPr>
                <a:r>
                  <a:rPr b="1" i="0" lang="en-US" sz="2800" u="none" cap="none" strike="noStrike">
                    <a:solidFill>
                      <a:srgbClr val="102747"/>
                    </a:solidFill>
                    <a:latin typeface="Garamond"/>
                    <a:ea typeface="Garamond"/>
                    <a:cs typeface="Garamond"/>
                    <a:sym typeface="Garamond"/>
                  </a:rPr>
                  <a:t>3</a:t>
                </a:r>
                <a:endParaRPr b="0" i="0" sz="1400" u="none" cap="none" strike="noStrike">
                  <a:solidFill>
                    <a:srgbClr val="000000"/>
                  </a:solidFill>
                  <a:latin typeface="Arial"/>
                  <a:ea typeface="Arial"/>
                  <a:cs typeface="Arial"/>
                  <a:sym typeface="Arial"/>
                </a:endParaRPr>
              </a:p>
            </p:txBody>
          </p:sp>
          <p:sp>
            <p:nvSpPr>
              <p:cNvPr id="220" name="Google Shape;220;g31804a78ffc_0_32"/>
              <p:cNvSpPr txBox="1"/>
              <p:nvPr/>
            </p:nvSpPr>
            <p:spPr>
              <a:xfrm>
                <a:off x="7334069" y="3399581"/>
                <a:ext cx="4135800" cy="2191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chemeClr val="lt1"/>
                  </a:buClr>
                  <a:buSzPts val="2000"/>
                  <a:buFont typeface="Garamond"/>
                  <a:buNone/>
                </a:pPr>
                <a:r>
                  <a:rPr b="1" lang="en-US" sz="1600">
                    <a:solidFill>
                      <a:schemeClr val="lt1"/>
                    </a:solidFill>
                    <a:latin typeface="Garamond"/>
                    <a:ea typeface="Garamond"/>
                    <a:cs typeface="Garamond"/>
                    <a:sym typeface="Garamond"/>
                  </a:rPr>
                  <a:t>Guiding</a:t>
                </a:r>
                <a:r>
                  <a:rPr b="1" lang="en-US" sz="1600">
                    <a:solidFill>
                      <a:schemeClr val="lt1"/>
                    </a:solidFill>
                    <a:latin typeface="Garamond"/>
                    <a:ea typeface="Garamond"/>
                    <a:cs typeface="Garamond"/>
                    <a:sym typeface="Garamond"/>
                  </a:rPr>
                  <a:t> Principles - ICARE Core Values</a:t>
                </a:r>
                <a:endParaRPr b="1" i="0" sz="1600" u="none" cap="none" strike="noStrike">
                  <a:solidFill>
                    <a:srgbClr val="000000"/>
                  </a:solidFill>
                </a:endParaRPr>
              </a:p>
              <a:p>
                <a:pPr indent="0" lvl="0" marL="0" marR="0" rtl="0" algn="l">
                  <a:lnSpc>
                    <a:spcPct val="115000"/>
                  </a:lnSpc>
                  <a:spcBef>
                    <a:spcPts val="0"/>
                  </a:spcBef>
                  <a:spcAft>
                    <a:spcPts val="0"/>
                  </a:spcAft>
                  <a:buClr>
                    <a:srgbClr val="102747"/>
                  </a:buClr>
                  <a:buSzPts val="1400"/>
                  <a:buFont typeface="Garamond"/>
                  <a:buNone/>
                </a:pPr>
                <a:r>
                  <a:rPr lang="en-US" sz="1600" u="sng">
                    <a:solidFill>
                      <a:schemeClr val="lt1"/>
                    </a:solidFill>
                    <a:latin typeface="Garamond"/>
                    <a:ea typeface="Garamond"/>
                    <a:cs typeface="Garamond"/>
                    <a:sym typeface="Garamond"/>
                  </a:rPr>
                  <a:t>Integrity</a:t>
                </a:r>
                <a:r>
                  <a:rPr lang="en-US" sz="1600">
                    <a:solidFill>
                      <a:schemeClr val="lt1"/>
                    </a:solidFill>
                    <a:latin typeface="Garamond"/>
                    <a:ea typeface="Garamond"/>
                    <a:cs typeface="Garamond"/>
                    <a:sym typeface="Garamond"/>
                  </a:rPr>
                  <a:t> - ensure data accuracy and consistency</a:t>
                </a:r>
                <a:endParaRPr sz="1600">
                  <a:solidFill>
                    <a:schemeClr val="lt1"/>
                  </a:solidFill>
                  <a:latin typeface="Garamond"/>
                  <a:ea typeface="Garamond"/>
                  <a:cs typeface="Garamond"/>
                  <a:sym typeface="Garamond"/>
                </a:endParaRPr>
              </a:p>
              <a:p>
                <a:pPr indent="0" lvl="0" marL="0" marR="0" rtl="0" algn="l">
                  <a:lnSpc>
                    <a:spcPct val="115000"/>
                  </a:lnSpc>
                  <a:spcBef>
                    <a:spcPts val="0"/>
                  </a:spcBef>
                  <a:spcAft>
                    <a:spcPts val="0"/>
                  </a:spcAft>
                  <a:buClr>
                    <a:srgbClr val="102747"/>
                  </a:buClr>
                  <a:buSzPts val="1400"/>
                  <a:buFont typeface="Garamond"/>
                  <a:buNone/>
                </a:pPr>
                <a:r>
                  <a:rPr lang="en-US" sz="1600" u="sng">
                    <a:solidFill>
                      <a:schemeClr val="lt1"/>
                    </a:solidFill>
                    <a:latin typeface="Garamond"/>
                    <a:ea typeface="Garamond"/>
                    <a:cs typeface="Garamond"/>
                    <a:sym typeface="Garamond"/>
                  </a:rPr>
                  <a:t>Commitment</a:t>
                </a:r>
                <a:r>
                  <a:rPr lang="en-US" sz="1600">
                    <a:solidFill>
                      <a:schemeClr val="lt1"/>
                    </a:solidFill>
                    <a:latin typeface="Garamond"/>
                    <a:ea typeface="Garamond"/>
                    <a:cs typeface="Garamond"/>
                    <a:sym typeface="Garamond"/>
                  </a:rPr>
                  <a:t> - from all levels of the organization</a:t>
                </a:r>
                <a:endParaRPr sz="1600">
                  <a:solidFill>
                    <a:schemeClr val="lt1"/>
                  </a:solidFill>
                  <a:latin typeface="Garamond"/>
                  <a:ea typeface="Garamond"/>
                  <a:cs typeface="Garamond"/>
                  <a:sym typeface="Garamond"/>
                </a:endParaRPr>
              </a:p>
              <a:p>
                <a:pPr indent="0" lvl="0" marL="0" marR="0" rtl="0" algn="l">
                  <a:lnSpc>
                    <a:spcPct val="115000"/>
                  </a:lnSpc>
                  <a:spcBef>
                    <a:spcPts val="0"/>
                  </a:spcBef>
                  <a:spcAft>
                    <a:spcPts val="0"/>
                  </a:spcAft>
                  <a:buClr>
                    <a:srgbClr val="102747"/>
                  </a:buClr>
                  <a:buSzPts val="1400"/>
                  <a:buFont typeface="Garamond"/>
                  <a:buNone/>
                </a:pPr>
                <a:r>
                  <a:rPr lang="en-US" sz="1600" u="sng">
                    <a:solidFill>
                      <a:schemeClr val="lt1"/>
                    </a:solidFill>
                    <a:latin typeface="Garamond"/>
                    <a:ea typeface="Garamond"/>
                    <a:cs typeface="Garamond"/>
                    <a:sym typeface="Garamond"/>
                  </a:rPr>
                  <a:t>Advocacy</a:t>
                </a:r>
                <a:r>
                  <a:rPr lang="en-US" sz="1600">
                    <a:solidFill>
                      <a:schemeClr val="lt1"/>
                    </a:solidFill>
                    <a:latin typeface="Garamond"/>
                    <a:ea typeface="Garamond"/>
                    <a:cs typeface="Garamond"/>
                    <a:sym typeface="Garamond"/>
                  </a:rPr>
                  <a:t> - promoting importance across the organization</a:t>
                </a:r>
                <a:endParaRPr sz="1600">
                  <a:solidFill>
                    <a:schemeClr val="lt1"/>
                  </a:solidFill>
                  <a:latin typeface="Garamond"/>
                  <a:ea typeface="Garamond"/>
                  <a:cs typeface="Garamond"/>
                  <a:sym typeface="Garamond"/>
                </a:endParaRPr>
              </a:p>
              <a:p>
                <a:pPr indent="0" lvl="0" marL="0" marR="0" rtl="0" algn="l">
                  <a:lnSpc>
                    <a:spcPct val="115000"/>
                  </a:lnSpc>
                  <a:spcBef>
                    <a:spcPts val="0"/>
                  </a:spcBef>
                  <a:spcAft>
                    <a:spcPts val="0"/>
                  </a:spcAft>
                  <a:buClr>
                    <a:srgbClr val="102747"/>
                  </a:buClr>
                  <a:buSzPts val="1400"/>
                  <a:buFont typeface="Garamond"/>
                  <a:buNone/>
                </a:pPr>
                <a:r>
                  <a:rPr lang="en-US" sz="1600" u="sng">
                    <a:solidFill>
                      <a:schemeClr val="lt1"/>
                    </a:solidFill>
                    <a:latin typeface="Garamond"/>
                    <a:ea typeface="Garamond"/>
                    <a:cs typeface="Garamond"/>
                    <a:sym typeface="Garamond"/>
                  </a:rPr>
                  <a:t>Respect</a:t>
                </a:r>
                <a:r>
                  <a:rPr lang="en-US" sz="1600">
                    <a:solidFill>
                      <a:schemeClr val="lt1"/>
                    </a:solidFill>
                    <a:latin typeface="Garamond"/>
                    <a:ea typeface="Garamond"/>
                    <a:cs typeface="Garamond"/>
                    <a:sym typeface="Garamond"/>
                  </a:rPr>
                  <a:t> - stressing data privacy</a:t>
                </a:r>
                <a:endParaRPr sz="1600">
                  <a:solidFill>
                    <a:schemeClr val="lt1"/>
                  </a:solidFill>
                  <a:latin typeface="Garamond"/>
                  <a:ea typeface="Garamond"/>
                  <a:cs typeface="Garamond"/>
                  <a:sym typeface="Garamond"/>
                </a:endParaRPr>
              </a:p>
              <a:p>
                <a:pPr indent="0" lvl="0" marL="0" marR="0" rtl="0" algn="l">
                  <a:lnSpc>
                    <a:spcPct val="115000"/>
                  </a:lnSpc>
                  <a:spcBef>
                    <a:spcPts val="0"/>
                  </a:spcBef>
                  <a:spcAft>
                    <a:spcPts val="0"/>
                  </a:spcAft>
                  <a:buClr>
                    <a:srgbClr val="102747"/>
                  </a:buClr>
                  <a:buSzPts val="1400"/>
                  <a:buFont typeface="Garamond"/>
                  <a:buNone/>
                </a:pPr>
                <a:r>
                  <a:rPr lang="en-US" sz="1600" u="sng">
                    <a:solidFill>
                      <a:schemeClr val="lt1"/>
                    </a:solidFill>
                    <a:latin typeface="Garamond"/>
                    <a:ea typeface="Garamond"/>
                    <a:cs typeface="Garamond"/>
                    <a:sym typeface="Garamond"/>
                  </a:rPr>
                  <a:t>Excellence</a:t>
                </a:r>
                <a:r>
                  <a:rPr lang="en-US" sz="1600">
                    <a:solidFill>
                      <a:schemeClr val="lt1"/>
                    </a:solidFill>
                    <a:latin typeface="Garamond"/>
                    <a:ea typeface="Garamond"/>
                    <a:cs typeface="Garamond"/>
                    <a:sym typeface="Garamond"/>
                  </a:rPr>
                  <a:t> - obsession with continuous development of best practices</a:t>
                </a:r>
                <a:endParaRPr sz="1600">
                  <a:solidFill>
                    <a:schemeClr val="lt1"/>
                  </a:solidFill>
                  <a:latin typeface="Garamond"/>
                  <a:ea typeface="Garamond"/>
                  <a:cs typeface="Garamond"/>
                  <a:sym typeface="Garamond"/>
                </a:endParaRPr>
              </a:p>
            </p:txBody>
          </p:sp>
        </p:grpSp>
      </p:grpSp>
      <p:grpSp>
        <p:nvGrpSpPr>
          <p:cNvPr id="221" name="Google Shape;221;g31804a78ffc_0_32"/>
          <p:cNvGrpSpPr/>
          <p:nvPr/>
        </p:nvGrpSpPr>
        <p:grpSpPr>
          <a:xfrm>
            <a:off x="681824" y="1755400"/>
            <a:ext cx="2752288" cy="2752288"/>
            <a:chOff x="1293736" y="1258050"/>
            <a:chExt cx="2547000" cy="2547000"/>
          </a:xfrm>
        </p:grpSpPr>
        <p:sp>
          <p:nvSpPr>
            <p:cNvPr id="222" name="Google Shape;222;g31804a78ffc_0_32"/>
            <p:cNvSpPr/>
            <p:nvPr/>
          </p:nvSpPr>
          <p:spPr>
            <a:xfrm rot="2700000">
              <a:off x="2286374" y="1011412"/>
              <a:ext cx="561726" cy="3040276"/>
            </a:xfrm>
            <a:prstGeom prst="roundRect">
              <a:avLst>
                <a:gd fmla="val 50000" name="adj"/>
              </a:avLst>
            </a:prstGeom>
            <a:solidFill>
              <a:srgbClr val="0942A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3" name="Google Shape;223;g31804a78ffc_0_32"/>
            <p:cNvSpPr/>
            <p:nvPr/>
          </p:nvSpPr>
          <p:spPr>
            <a:xfrm>
              <a:off x="151075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121900" lIns="121900" spcFirstLastPara="1" rIns="121900" wrap="square" tIns="121900">
              <a:noAutofit/>
            </a:bodyPr>
            <a:lstStyle/>
            <a:p>
              <a:pPr indent="0" lvl="0" marL="0" rtl="0" algn="ctr">
                <a:spcBef>
                  <a:spcPts val="0"/>
                </a:spcBef>
                <a:spcAft>
                  <a:spcPts val="0"/>
                </a:spcAft>
                <a:buNone/>
              </a:pPr>
              <a:r>
                <a:rPr b="1" lang="en-US" sz="1600">
                  <a:solidFill>
                    <a:srgbClr val="0942A1"/>
                  </a:solidFill>
                  <a:latin typeface="Roboto"/>
                  <a:ea typeface="Roboto"/>
                  <a:cs typeface="Roboto"/>
                  <a:sym typeface="Roboto"/>
                </a:rPr>
                <a:t>1</a:t>
              </a:r>
              <a:endParaRPr b="1" sz="1600">
                <a:solidFill>
                  <a:srgbClr val="0942A1"/>
                </a:solidFill>
                <a:latin typeface="Roboto"/>
                <a:ea typeface="Roboto"/>
                <a:cs typeface="Roboto"/>
                <a:sym typeface="Roboto"/>
              </a:endParaRPr>
            </a:p>
          </p:txBody>
        </p:sp>
        <p:sp>
          <p:nvSpPr>
            <p:cNvPr id="224" name="Google Shape;224;g31804a78ffc_0_32"/>
            <p:cNvSpPr txBox="1"/>
            <p:nvPr/>
          </p:nvSpPr>
          <p:spPr>
            <a:xfrm rot="-2700000">
              <a:off x="1501398" y="2241353"/>
              <a:ext cx="2332604" cy="393293"/>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Data Governance Council</a:t>
              </a:r>
              <a:endParaRPr b="1" sz="1100">
                <a:solidFill>
                  <a:srgbClr val="FFFFFF"/>
                </a:solidFill>
                <a:latin typeface="Roboto"/>
                <a:ea typeface="Roboto"/>
                <a:cs typeface="Roboto"/>
                <a:sym typeface="Roboto"/>
              </a:endParaRPr>
            </a:p>
          </p:txBody>
        </p:sp>
      </p:grpSp>
      <p:grpSp>
        <p:nvGrpSpPr>
          <p:cNvPr id="225" name="Google Shape;225;g31804a78ffc_0_32"/>
          <p:cNvGrpSpPr/>
          <p:nvPr/>
        </p:nvGrpSpPr>
        <p:grpSpPr>
          <a:xfrm>
            <a:off x="2019723" y="2081967"/>
            <a:ext cx="2752288" cy="2752288"/>
            <a:chOff x="3203958" y="1258050"/>
            <a:chExt cx="2547000" cy="2547000"/>
          </a:xfrm>
        </p:grpSpPr>
        <p:sp>
          <p:nvSpPr>
            <p:cNvPr id="226" name="Google Shape;226;g31804a78ffc_0_32"/>
            <p:cNvSpPr/>
            <p:nvPr/>
          </p:nvSpPr>
          <p:spPr>
            <a:xfrm rot="2700000">
              <a:off x="4196595" y="1011412"/>
              <a:ext cx="561726" cy="3040276"/>
            </a:xfrm>
            <a:prstGeom prst="roundRect">
              <a:avLst>
                <a:gd fmla="val 50000" name="adj"/>
              </a:avLst>
            </a:prstGeom>
            <a:solidFill>
              <a:srgbClr val="0D5C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27" name="Google Shape;227;g31804a78ffc_0_32"/>
            <p:cNvSpPr/>
            <p:nvPr/>
          </p:nvSpPr>
          <p:spPr>
            <a:xfrm>
              <a:off x="3420974"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121900" lIns="121900" spcFirstLastPara="1" rIns="121900" wrap="square" tIns="121900">
              <a:noAutofit/>
            </a:bodyPr>
            <a:lstStyle/>
            <a:p>
              <a:pPr indent="0" lvl="0" marL="0" rtl="0" algn="ctr">
                <a:spcBef>
                  <a:spcPts val="0"/>
                </a:spcBef>
                <a:spcAft>
                  <a:spcPts val="0"/>
                </a:spcAft>
                <a:buNone/>
              </a:pPr>
              <a:r>
                <a:rPr b="1" lang="en-US" sz="1600">
                  <a:solidFill>
                    <a:srgbClr val="0D5CDF"/>
                  </a:solidFill>
                  <a:latin typeface="Roboto"/>
                  <a:ea typeface="Roboto"/>
                  <a:cs typeface="Roboto"/>
                  <a:sym typeface="Roboto"/>
                </a:rPr>
                <a:t>2</a:t>
              </a:r>
              <a:endParaRPr b="1" sz="1600">
                <a:solidFill>
                  <a:srgbClr val="0D5CDF"/>
                </a:solidFill>
                <a:latin typeface="Roboto"/>
                <a:ea typeface="Roboto"/>
                <a:cs typeface="Roboto"/>
                <a:sym typeface="Roboto"/>
              </a:endParaRPr>
            </a:p>
          </p:txBody>
        </p:sp>
        <p:sp>
          <p:nvSpPr>
            <p:cNvPr id="228" name="Google Shape;228;g31804a78ffc_0_32"/>
            <p:cNvSpPr txBox="1"/>
            <p:nvPr/>
          </p:nvSpPr>
          <p:spPr>
            <a:xfrm rot="-2700000">
              <a:off x="3410687" y="2240903"/>
              <a:ext cx="2333877" cy="393293"/>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McKinsey Data Governance Framework</a:t>
              </a:r>
              <a:endParaRPr b="1" sz="1100">
                <a:solidFill>
                  <a:srgbClr val="FFFFFF"/>
                </a:solidFill>
                <a:latin typeface="Roboto"/>
                <a:ea typeface="Roboto"/>
                <a:cs typeface="Roboto"/>
                <a:sym typeface="Roboto"/>
              </a:endParaRPr>
            </a:p>
          </p:txBody>
        </p:sp>
      </p:grpSp>
      <p:grpSp>
        <p:nvGrpSpPr>
          <p:cNvPr id="229" name="Google Shape;229;g31804a78ffc_0_32"/>
          <p:cNvGrpSpPr/>
          <p:nvPr/>
        </p:nvGrpSpPr>
        <p:grpSpPr>
          <a:xfrm>
            <a:off x="3434111" y="2350325"/>
            <a:ext cx="2752288" cy="2752288"/>
            <a:chOff x="5123977" y="1258050"/>
            <a:chExt cx="2547000" cy="2547000"/>
          </a:xfrm>
        </p:grpSpPr>
        <p:sp>
          <p:nvSpPr>
            <p:cNvPr id="230" name="Google Shape;230;g31804a78ffc_0_32"/>
            <p:cNvSpPr/>
            <p:nvPr/>
          </p:nvSpPr>
          <p:spPr>
            <a:xfrm rot="2700000">
              <a:off x="6116614" y="1011412"/>
              <a:ext cx="561726" cy="3040276"/>
            </a:xfrm>
            <a:prstGeom prst="roundRect">
              <a:avLst>
                <a:gd fmla="val 50000" name="adj"/>
              </a:avLst>
            </a:prstGeom>
            <a:solidFill>
              <a:srgbClr val="307AF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31" name="Google Shape;231;g31804a78ffc_0_32"/>
            <p:cNvSpPr/>
            <p:nvPr/>
          </p:nvSpPr>
          <p:spPr>
            <a:xfrm>
              <a:off x="534099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121900" lIns="121900" spcFirstLastPara="1" rIns="121900" wrap="square" tIns="121900">
              <a:noAutofit/>
            </a:bodyPr>
            <a:lstStyle/>
            <a:p>
              <a:pPr indent="0" lvl="0" marL="0" rtl="0" algn="ctr">
                <a:spcBef>
                  <a:spcPts val="0"/>
                </a:spcBef>
                <a:spcAft>
                  <a:spcPts val="0"/>
                </a:spcAft>
                <a:buNone/>
              </a:pPr>
              <a:r>
                <a:rPr b="1" lang="en-US" sz="1600">
                  <a:solidFill>
                    <a:srgbClr val="307AF3"/>
                  </a:solidFill>
                  <a:latin typeface="Roboto"/>
                  <a:ea typeface="Roboto"/>
                  <a:cs typeface="Roboto"/>
                  <a:sym typeface="Roboto"/>
                </a:rPr>
                <a:t>3</a:t>
              </a:r>
              <a:endParaRPr b="1" sz="1600">
                <a:solidFill>
                  <a:srgbClr val="307AF3"/>
                </a:solidFill>
                <a:latin typeface="Roboto"/>
                <a:ea typeface="Roboto"/>
                <a:cs typeface="Roboto"/>
                <a:sym typeface="Roboto"/>
              </a:endParaRPr>
            </a:p>
          </p:txBody>
        </p:sp>
        <p:sp>
          <p:nvSpPr>
            <p:cNvPr id="232" name="Google Shape;232;g31804a78ffc_0_32"/>
            <p:cNvSpPr txBox="1"/>
            <p:nvPr/>
          </p:nvSpPr>
          <p:spPr>
            <a:xfrm rot="-2700000">
              <a:off x="5323969" y="2238203"/>
              <a:ext cx="2341513" cy="393293"/>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Guiding</a:t>
              </a:r>
              <a:r>
                <a:rPr b="1" lang="en-US" sz="1600">
                  <a:solidFill>
                    <a:srgbClr val="FFFFFF"/>
                  </a:solidFill>
                  <a:latin typeface="Roboto"/>
                  <a:ea typeface="Roboto"/>
                  <a:cs typeface="Roboto"/>
                  <a:sym typeface="Roboto"/>
                </a:rPr>
                <a:t> Principles - ICARE Core Values</a:t>
              </a:r>
              <a:endParaRPr b="1" sz="1100">
                <a:solidFill>
                  <a:srgbClr val="FFFFFF"/>
                </a:solidFill>
                <a:latin typeface="Roboto"/>
                <a:ea typeface="Roboto"/>
                <a:cs typeface="Roboto"/>
                <a:sym typeface="Roboto"/>
              </a:endParaRPr>
            </a:p>
          </p:txBody>
        </p:sp>
      </p:grpSp>
      <p:sp>
        <p:nvSpPr>
          <p:cNvPr id="233" name="Google Shape;233;g31804a78ffc_0_32"/>
          <p:cNvSpPr txBox="1"/>
          <p:nvPr>
            <p:ph type="title"/>
          </p:nvPr>
        </p:nvSpPr>
        <p:spPr>
          <a:xfrm>
            <a:off x="476250" y="365125"/>
            <a:ext cx="5915700" cy="7017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2800"/>
              <a:buFont typeface="Garamond"/>
              <a:buNone/>
            </a:pPr>
            <a:r>
              <a:rPr lang="en-US" sz="2800"/>
              <a:t>Accomplishments Towards Modernization</a:t>
            </a:r>
            <a:endParaRPr sz="2800"/>
          </a:p>
        </p:txBody>
      </p:sp>
      <p:sp>
        <p:nvSpPr>
          <p:cNvPr id="234" name="Google Shape;234;g31804a78ffc_0_32"/>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235" name="Google Shape;235;g31804a78ffc_0_32"/>
          <p:cNvSpPr/>
          <p:nvPr/>
        </p:nvSpPr>
        <p:spPr>
          <a:xfrm rot="2700000">
            <a:off x="1283366" y="2078474"/>
            <a:ext cx="467963" cy="1153574"/>
          </a:xfrm>
          <a:prstGeom prst="up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aramond"/>
              <a:ea typeface="Garamond"/>
              <a:cs typeface="Garamond"/>
              <a:sym typeface="Garamond"/>
            </a:endParaRPr>
          </a:p>
        </p:txBody>
      </p:sp>
      <p:sp>
        <p:nvSpPr>
          <p:cNvPr id="236" name="Google Shape;236;g31804a78ffc_0_32"/>
          <p:cNvSpPr/>
          <p:nvPr/>
        </p:nvSpPr>
        <p:spPr>
          <a:xfrm rot="2700000">
            <a:off x="2626841" y="2554762"/>
            <a:ext cx="467963" cy="1153574"/>
          </a:xfrm>
          <a:prstGeom prst="up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aramond"/>
              <a:ea typeface="Garamond"/>
              <a:cs typeface="Garamond"/>
              <a:sym typeface="Garamond"/>
            </a:endParaRPr>
          </a:p>
        </p:txBody>
      </p:sp>
      <p:sp>
        <p:nvSpPr>
          <p:cNvPr id="237" name="Google Shape;237;g31804a78ffc_0_32"/>
          <p:cNvSpPr/>
          <p:nvPr/>
        </p:nvSpPr>
        <p:spPr>
          <a:xfrm rot="2700000">
            <a:off x="3987391" y="2881337"/>
            <a:ext cx="467963" cy="1153574"/>
          </a:xfrm>
          <a:prstGeom prst="up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aramond"/>
              <a:ea typeface="Garamond"/>
              <a:cs typeface="Garamond"/>
              <a:sym typeface="Garamond"/>
            </a:endParaRPr>
          </a:p>
        </p:txBody>
      </p:sp>
      <p:sp>
        <p:nvSpPr>
          <p:cNvPr id="238" name="Google Shape;238;g31804a78ffc_0_32"/>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317ee9bdc08_0_199"/>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Proposed Engagement - Scope of Work (SOW)</a:t>
            </a:r>
            <a:endParaRPr/>
          </a:p>
        </p:txBody>
      </p:sp>
      <p:sp>
        <p:nvSpPr>
          <p:cNvPr id="244" name="Google Shape;244;g317ee9bdc08_0_199"/>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245" name="Google Shape;245;g317ee9bdc08_0_199"/>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r>
              <a:rPr lang="en-US">
                <a:solidFill>
                  <a:schemeClr val="lt1"/>
                </a:solidFill>
              </a:rPr>
              <a:t>8</a:t>
            </a:r>
            <a:endParaRPr>
              <a:solidFill>
                <a:schemeClr val="lt1"/>
              </a:solidFill>
            </a:endParaRPr>
          </a:p>
        </p:txBody>
      </p:sp>
      <p:cxnSp>
        <p:nvCxnSpPr>
          <p:cNvPr id="246" name="Google Shape;246;g317ee9bdc08_0_199"/>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graphicFrame>
        <p:nvGraphicFramePr>
          <p:cNvPr id="247" name="Google Shape;247;g317ee9bdc08_0_199"/>
          <p:cNvGraphicFramePr/>
          <p:nvPr/>
        </p:nvGraphicFramePr>
        <p:xfrm>
          <a:off x="476249" y="2149205"/>
          <a:ext cx="3000000" cy="3000000"/>
        </p:xfrm>
        <a:graphic>
          <a:graphicData uri="http://schemas.openxmlformats.org/drawingml/2006/table">
            <a:tbl>
              <a:tblPr bandRow="1" firstRow="1">
                <a:noFill/>
                <a:tableStyleId>{D634C6ED-0915-4EA9-BEF6-85AAA8D9932A}</a:tableStyleId>
              </a:tblPr>
              <a:tblGrid>
                <a:gridCol w="943050"/>
                <a:gridCol w="2721250"/>
                <a:gridCol w="4389050"/>
                <a:gridCol w="2684450"/>
              </a:tblGrid>
              <a:tr h="372550">
                <a:tc>
                  <a:txBody>
                    <a:bodyPr/>
                    <a:lstStyle/>
                    <a:p>
                      <a:pPr indent="0" lvl="0" marL="0" marR="0" rtl="0" algn="ctr">
                        <a:lnSpc>
                          <a:spcPct val="100000"/>
                        </a:lnSpc>
                        <a:spcBef>
                          <a:spcPts val="0"/>
                        </a:spcBef>
                        <a:spcAft>
                          <a:spcPts val="0"/>
                        </a:spcAft>
                        <a:buClr>
                          <a:srgbClr val="000000"/>
                        </a:buClr>
                        <a:buSzPts val="1800"/>
                        <a:buFont typeface="Arial"/>
                        <a:buNone/>
                      </a:pPr>
                      <a:r>
                        <a:rPr lang="en-US" sz="1800"/>
                        <a:t>Item</a:t>
                      </a:r>
                      <a:endParaRPr sz="14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en-US" sz="1800"/>
                        <a:t>Objective</a:t>
                      </a:r>
                      <a:endParaRPr sz="14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gridSpan="2">
                  <a:txBody>
                    <a:bodyPr/>
                    <a:lstStyle/>
                    <a:p>
                      <a:pPr indent="0" lvl="0" marL="0" rtl="0" algn="ctr">
                        <a:spcBef>
                          <a:spcPts val="0"/>
                        </a:spcBef>
                        <a:spcAft>
                          <a:spcPts val="0"/>
                        </a:spcAft>
                        <a:buNone/>
                      </a:pPr>
                      <a:r>
                        <a:rPr lang="en-US" sz="1800"/>
                        <a:t>Description</a:t>
                      </a:r>
                      <a:endParaRPr b="1" sz="1800">
                        <a:solidFill>
                          <a:schemeClr val="lt1"/>
                        </a:solidFill>
                        <a:latin typeface="Garamond"/>
                        <a:ea typeface="Garamond"/>
                        <a:cs typeface="Garamond"/>
                        <a:sym typeface="Garamond"/>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102747"/>
                    </a:solidFill>
                  </a:tcPr>
                </a:tc>
                <a:tc hMerge="1"/>
              </a:tr>
              <a:tr h="491025">
                <a:tc>
                  <a:txBody>
                    <a:bodyPr/>
                    <a:lstStyle/>
                    <a:p>
                      <a:pPr indent="0" lvl="0" marL="0" marR="0" rtl="0" algn="ctr">
                        <a:lnSpc>
                          <a:spcPct val="100000"/>
                        </a:lnSpc>
                        <a:spcBef>
                          <a:spcPts val="0"/>
                        </a:spcBef>
                        <a:spcAft>
                          <a:spcPts val="0"/>
                        </a:spcAft>
                        <a:buClr>
                          <a:srgbClr val="000000"/>
                        </a:buClr>
                        <a:buSzPts val="1600"/>
                        <a:buFont typeface="Arial"/>
                        <a:buNone/>
                      </a:pPr>
                      <a:r>
                        <a:rPr lang="en-US"/>
                        <a:t>1</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US"/>
                        <a:t>Current State Assessment</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gridSpan="2">
                  <a:txBody>
                    <a:bodyPr/>
                    <a:lstStyle/>
                    <a:p>
                      <a:pPr indent="0" lvl="0" marL="0" marR="0" rtl="0" algn="l">
                        <a:lnSpc>
                          <a:spcPct val="100000"/>
                        </a:lnSpc>
                        <a:spcBef>
                          <a:spcPts val="0"/>
                        </a:spcBef>
                        <a:spcAft>
                          <a:spcPts val="0"/>
                        </a:spcAft>
                        <a:buClr>
                          <a:srgbClr val="000000"/>
                        </a:buClr>
                        <a:buSzPts val="1600"/>
                        <a:buFont typeface="Arial"/>
                        <a:buNone/>
                      </a:pPr>
                      <a:r>
                        <a:rPr lang="en-US"/>
                        <a:t>Evaluate the fitness center’s existing data governance framework, focusing on key areas such as membership data, fitness program metrics, and operational records to identify strengths and inefficiencies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hMerge="1"/>
              </a:tr>
              <a:tr h="491025">
                <a:tc>
                  <a:txBody>
                    <a:bodyPr/>
                    <a:lstStyle/>
                    <a:p>
                      <a:pPr indent="0" lvl="0" marL="0" marR="0" rtl="0" algn="ctr">
                        <a:lnSpc>
                          <a:spcPct val="100000"/>
                        </a:lnSpc>
                        <a:spcBef>
                          <a:spcPts val="0"/>
                        </a:spcBef>
                        <a:spcAft>
                          <a:spcPts val="0"/>
                        </a:spcAft>
                        <a:buClr>
                          <a:srgbClr val="000000"/>
                        </a:buClr>
                        <a:buSzPts val="1600"/>
                        <a:buFont typeface="Arial"/>
                        <a:buNone/>
                      </a:pPr>
                      <a:r>
                        <a:rPr lang="en-US"/>
                        <a:t>2</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US"/>
                        <a:t>Gap Analysis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gridSpan="2">
                  <a:txBody>
                    <a:bodyPr/>
                    <a:lstStyle/>
                    <a:p>
                      <a:pPr indent="0" lvl="0" marL="0" marR="0" rtl="0" algn="l">
                        <a:lnSpc>
                          <a:spcPct val="100000"/>
                        </a:lnSpc>
                        <a:spcBef>
                          <a:spcPts val="0"/>
                        </a:spcBef>
                        <a:spcAft>
                          <a:spcPts val="0"/>
                        </a:spcAft>
                        <a:buClr>
                          <a:srgbClr val="000000"/>
                        </a:buClr>
                        <a:buSzPts val="1600"/>
                        <a:buFont typeface="Arial"/>
                        <a:buNone/>
                      </a:pPr>
                      <a:r>
                        <a:rPr lang="en-US"/>
                        <a:t>Identify gaps between current data practices and best practices for managing fitness-related data, including membership privacy, payment security, and data-driven service customization</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hMerge="1"/>
              </a:tr>
              <a:tr h="430975">
                <a:tc>
                  <a:txBody>
                    <a:bodyPr/>
                    <a:lstStyle/>
                    <a:p>
                      <a:pPr indent="0" lvl="0" marL="0" marR="0" rtl="0" algn="ctr">
                        <a:lnSpc>
                          <a:spcPct val="100000"/>
                        </a:lnSpc>
                        <a:spcBef>
                          <a:spcPts val="0"/>
                        </a:spcBef>
                        <a:spcAft>
                          <a:spcPts val="0"/>
                        </a:spcAft>
                        <a:buClr>
                          <a:srgbClr val="000000"/>
                        </a:buClr>
                        <a:buSzPts val="1600"/>
                        <a:buFont typeface="Arial"/>
                        <a:buNone/>
                      </a:pPr>
                      <a:r>
                        <a:rPr lang="en-US"/>
                        <a:t>3</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US"/>
                        <a:t>Risk and Compliance Evaluation</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gridSpan="2">
                  <a:txBody>
                    <a:bodyPr/>
                    <a:lstStyle/>
                    <a:p>
                      <a:pPr indent="0" lvl="0" marL="0" marR="0" rtl="0" algn="l">
                        <a:lnSpc>
                          <a:spcPct val="100000"/>
                        </a:lnSpc>
                        <a:spcBef>
                          <a:spcPts val="0"/>
                        </a:spcBef>
                        <a:spcAft>
                          <a:spcPts val="0"/>
                        </a:spcAft>
                        <a:buClr>
                          <a:srgbClr val="000000"/>
                        </a:buClr>
                        <a:buSzPts val="1600"/>
                        <a:buFont typeface="Arial"/>
                        <a:buNone/>
                      </a:pPr>
                      <a:r>
                        <a:rPr lang="en-US"/>
                        <a:t>Assess risks associated with handling sensitive client information, including health data and payment details, ensuring alignment with industry regulations like HIPAA and PCI-DSS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hMerge="1"/>
              </a:tr>
              <a:tr h="430975">
                <a:tc>
                  <a:txBody>
                    <a:bodyPr/>
                    <a:lstStyle/>
                    <a:p>
                      <a:pPr indent="0" lvl="0" marL="0" marR="0" rtl="0" algn="ctr">
                        <a:lnSpc>
                          <a:spcPct val="100000"/>
                        </a:lnSpc>
                        <a:spcBef>
                          <a:spcPts val="0"/>
                        </a:spcBef>
                        <a:spcAft>
                          <a:spcPts val="0"/>
                        </a:spcAft>
                        <a:buClr>
                          <a:srgbClr val="000000"/>
                        </a:buClr>
                        <a:buSzPts val="1600"/>
                        <a:buFont typeface="Arial"/>
                        <a:buNone/>
                      </a:pPr>
                      <a:r>
                        <a:rPr lang="en-US"/>
                        <a:t>4</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US"/>
                        <a:t>Remediation Plan and Development</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gridSpan="2">
                  <a:txBody>
                    <a:bodyPr/>
                    <a:lstStyle/>
                    <a:p>
                      <a:pPr indent="0" lvl="0" marL="0" marR="0" rtl="0" algn="l">
                        <a:lnSpc>
                          <a:spcPct val="100000"/>
                        </a:lnSpc>
                        <a:spcBef>
                          <a:spcPts val="0"/>
                        </a:spcBef>
                        <a:spcAft>
                          <a:spcPts val="0"/>
                        </a:spcAft>
                        <a:buClr>
                          <a:srgbClr val="000000"/>
                        </a:buClr>
                        <a:buSzPts val="1600"/>
                        <a:buFont typeface="Arial"/>
                        <a:buNone/>
                      </a:pPr>
                      <a:r>
                        <a:rPr lang="en-US"/>
                        <a:t>Develop tailored strategies to address gaps, improve data quality, secure client information, and enable more effective use of data for operational and marketing insights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hMerge="1"/>
              </a:tr>
              <a:tr h="491025">
                <a:tc>
                  <a:txBody>
                    <a:bodyPr/>
                    <a:lstStyle/>
                    <a:p>
                      <a:pPr indent="0" lvl="0" marL="0" marR="0" rtl="0" algn="ctr">
                        <a:lnSpc>
                          <a:spcPct val="100000"/>
                        </a:lnSpc>
                        <a:spcBef>
                          <a:spcPts val="0"/>
                        </a:spcBef>
                        <a:spcAft>
                          <a:spcPts val="0"/>
                        </a:spcAft>
                        <a:buClr>
                          <a:srgbClr val="000000"/>
                        </a:buClr>
                        <a:buSzPts val="1600"/>
                        <a:buFont typeface="Arial"/>
                        <a:buNone/>
                      </a:pPr>
                      <a:r>
                        <a:rPr lang="en-US"/>
                        <a:t>5</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US"/>
                        <a:t>Implementation Roadmap</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gridSpan="2">
                  <a:txBody>
                    <a:bodyPr/>
                    <a:lstStyle/>
                    <a:p>
                      <a:pPr indent="0" lvl="0" marL="0" marR="0" rtl="0" algn="l">
                        <a:lnSpc>
                          <a:spcPct val="100000"/>
                        </a:lnSpc>
                        <a:spcBef>
                          <a:spcPts val="0"/>
                        </a:spcBef>
                        <a:spcAft>
                          <a:spcPts val="0"/>
                        </a:spcAft>
                        <a:buClr>
                          <a:srgbClr val="000000"/>
                        </a:buClr>
                        <a:buSzPts val="1600"/>
                        <a:buFont typeface="Arial"/>
                        <a:buNone/>
                      </a:pPr>
                      <a:r>
                        <a:rPr lang="en-US"/>
                        <a:t>Provide a clear roadmap for implementing recommended improvements, prioritizing actions such as securing customer data, optimizing analytics systems, and enhancing reporting capabilities</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hMerge="1"/>
              </a:tr>
              <a:tr h="608450">
                <a:tc>
                  <a:txBody>
                    <a:bodyPr/>
                    <a:lstStyle/>
                    <a:p>
                      <a:pPr indent="0" lvl="0" marL="0" marR="0" rtl="0" algn="ctr">
                        <a:lnSpc>
                          <a:spcPct val="100000"/>
                        </a:lnSpc>
                        <a:spcBef>
                          <a:spcPts val="0"/>
                        </a:spcBef>
                        <a:spcAft>
                          <a:spcPts val="0"/>
                        </a:spcAft>
                        <a:buClr>
                          <a:srgbClr val="000000"/>
                        </a:buClr>
                        <a:buSzPts val="1600"/>
                        <a:buFont typeface="Arial"/>
                        <a:buNone/>
                      </a:pPr>
                      <a:r>
                        <a:rPr lang="en-US"/>
                        <a:t>6</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rPr lang="en-US"/>
                        <a:t>Training and Change Management</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gridSpan="2">
                  <a:txBody>
                    <a:bodyPr/>
                    <a:lstStyle/>
                    <a:p>
                      <a:pPr indent="0" lvl="0" marL="0" marR="0" rtl="0" algn="l">
                        <a:lnSpc>
                          <a:spcPct val="100000"/>
                        </a:lnSpc>
                        <a:spcBef>
                          <a:spcPts val="0"/>
                        </a:spcBef>
                        <a:spcAft>
                          <a:spcPts val="0"/>
                        </a:spcAft>
                        <a:buClr>
                          <a:srgbClr val="000000"/>
                        </a:buClr>
                        <a:buSzPts val="1600"/>
                        <a:buFont typeface="Arial"/>
                        <a:buNone/>
                      </a:pPr>
                      <a:r>
                        <a:rPr lang="en-US"/>
                        <a:t>Train staff on best practices for managing client data and introduce processes to ensure adherence to new governance standards, with a focus on building trust through secure and ethical data use</a:t>
                      </a:r>
                      <a:endParaRPr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hMerge="1"/>
              </a:tr>
            </a:tbl>
          </a:graphicData>
        </a:graphic>
      </p:graphicFrame>
      <p:grpSp>
        <p:nvGrpSpPr>
          <p:cNvPr id="248" name="Google Shape;248;g317ee9bdc08_0_199"/>
          <p:cNvGrpSpPr/>
          <p:nvPr/>
        </p:nvGrpSpPr>
        <p:grpSpPr>
          <a:xfrm>
            <a:off x="476250" y="1196690"/>
            <a:ext cx="541914" cy="544300"/>
            <a:chOff x="-196568" y="3970338"/>
            <a:chExt cx="360363" cy="361950"/>
          </a:xfrm>
        </p:grpSpPr>
        <p:sp>
          <p:nvSpPr>
            <p:cNvPr id="249" name="Google Shape;249;g317ee9bdc08_0_199"/>
            <p:cNvSpPr/>
            <p:nvPr/>
          </p:nvSpPr>
          <p:spPr>
            <a:xfrm>
              <a:off x="-196568" y="4030663"/>
              <a:ext cx="300038" cy="301625"/>
            </a:xfrm>
            <a:custGeom>
              <a:rect b="b" l="l" r="r" t="t"/>
              <a:pathLst>
                <a:path extrusionOk="0" h="80" w="80">
                  <a:moveTo>
                    <a:pt x="14" y="72"/>
                  </a:moveTo>
                  <a:cubicBezTo>
                    <a:pt x="11" y="72"/>
                    <a:pt x="8" y="69"/>
                    <a:pt x="8" y="66"/>
                  </a:cubicBezTo>
                  <a:cubicBezTo>
                    <a:pt x="8" y="0"/>
                    <a:pt x="8" y="0"/>
                    <a:pt x="8" y="0"/>
                  </a:cubicBezTo>
                  <a:cubicBezTo>
                    <a:pt x="2" y="0"/>
                    <a:pt x="2" y="0"/>
                    <a:pt x="2" y="0"/>
                  </a:cubicBezTo>
                  <a:cubicBezTo>
                    <a:pt x="1" y="0"/>
                    <a:pt x="0" y="1"/>
                    <a:pt x="0" y="2"/>
                  </a:cubicBezTo>
                  <a:cubicBezTo>
                    <a:pt x="0" y="78"/>
                    <a:pt x="0" y="78"/>
                    <a:pt x="0" y="78"/>
                  </a:cubicBezTo>
                  <a:cubicBezTo>
                    <a:pt x="0" y="79"/>
                    <a:pt x="1" y="80"/>
                    <a:pt x="2" y="80"/>
                  </a:cubicBezTo>
                  <a:cubicBezTo>
                    <a:pt x="78" y="80"/>
                    <a:pt x="78" y="80"/>
                    <a:pt x="78" y="80"/>
                  </a:cubicBezTo>
                  <a:cubicBezTo>
                    <a:pt x="79" y="80"/>
                    <a:pt x="80" y="79"/>
                    <a:pt x="80" y="78"/>
                  </a:cubicBezTo>
                  <a:cubicBezTo>
                    <a:pt x="80" y="72"/>
                    <a:pt x="80" y="72"/>
                    <a:pt x="80" y="72"/>
                  </a:cubicBezTo>
                  <a:lnTo>
                    <a:pt x="14" y="72"/>
                  </a:lnTo>
                  <a:close/>
                </a:path>
              </a:pathLst>
            </a:custGeom>
            <a:solidFill>
              <a:srgbClr val="10274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Garamond"/>
                <a:ea typeface="Garamond"/>
                <a:cs typeface="Garamond"/>
                <a:sym typeface="Garamond"/>
              </a:endParaRPr>
            </a:p>
          </p:txBody>
        </p:sp>
        <p:sp>
          <p:nvSpPr>
            <p:cNvPr id="250" name="Google Shape;250;g317ee9bdc08_0_199"/>
            <p:cNvSpPr/>
            <p:nvPr/>
          </p:nvSpPr>
          <p:spPr>
            <a:xfrm>
              <a:off x="-152118" y="3970338"/>
              <a:ext cx="315913" cy="317500"/>
            </a:xfrm>
            <a:custGeom>
              <a:rect b="b" l="l" r="r" t="t"/>
              <a:pathLst>
                <a:path extrusionOk="0" h="84" w="84">
                  <a:moveTo>
                    <a:pt x="82" y="0"/>
                  </a:moveTo>
                  <a:cubicBezTo>
                    <a:pt x="2" y="0"/>
                    <a:pt x="2" y="0"/>
                    <a:pt x="2" y="0"/>
                  </a:cubicBezTo>
                  <a:cubicBezTo>
                    <a:pt x="1" y="0"/>
                    <a:pt x="0" y="1"/>
                    <a:pt x="0" y="2"/>
                  </a:cubicBezTo>
                  <a:cubicBezTo>
                    <a:pt x="0" y="82"/>
                    <a:pt x="0" y="82"/>
                    <a:pt x="0" y="82"/>
                  </a:cubicBezTo>
                  <a:cubicBezTo>
                    <a:pt x="0" y="83"/>
                    <a:pt x="1" y="84"/>
                    <a:pt x="2" y="84"/>
                  </a:cubicBezTo>
                  <a:cubicBezTo>
                    <a:pt x="82" y="84"/>
                    <a:pt x="82" y="84"/>
                    <a:pt x="82" y="84"/>
                  </a:cubicBezTo>
                  <a:cubicBezTo>
                    <a:pt x="83" y="84"/>
                    <a:pt x="84" y="83"/>
                    <a:pt x="84" y="82"/>
                  </a:cubicBezTo>
                  <a:cubicBezTo>
                    <a:pt x="84" y="2"/>
                    <a:pt x="84" y="2"/>
                    <a:pt x="84" y="2"/>
                  </a:cubicBezTo>
                  <a:cubicBezTo>
                    <a:pt x="84" y="1"/>
                    <a:pt x="83" y="0"/>
                    <a:pt x="82" y="0"/>
                  </a:cubicBezTo>
                  <a:close/>
                  <a:moveTo>
                    <a:pt x="40" y="68"/>
                  </a:moveTo>
                  <a:cubicBezTo>
                    <a:pt x="16" y="68"/>
                    <a:pt x="16" y="68"/>
                    <a:pt x="16" y="68"/>
                  </a:cubicBezTo>
                  <a:cubicBezTo>
                    <a:pt x="15" y="68"/>
                    <a:pt x="14" y="67"/>
                    <a:pt x="14" y="66"/>
                  </a:cubicBezTo>
                  <a:cubicBezTo>
                    <a:pt x="14" y="65"/>
                    <a:pt x="15" y="64"/>
                    <a:pt x="16" y="64"/>
                  </a:cubicBezTo>
                  <a:cubicBezTo>
                    <a:pt x="40" y="64"/>
                    <a:pt x="40" y="64"/>
                    <a:pt x="40" y="64"/>
                  </a:cubicBezTo>
                  <a:cubicBezTo>
                    <a:pt x="41" y="64"/>
                    <a:pt x="42" y="65"/>
                    <a:pt x="42" y="66"/>
                  </a:cubicBezTo>
                  <a:cubicBezTo>
                    <a:pt x="42" y="67"/>
                    <a:pt x="41" y="68"/>
                    <a:pt x="40" y="68"/>
                  </a:cubicBezTo>
                  <a:close/>
                  <a:moveTo>
                    <a:pt x="68" y="60"/>
                  </a:moveTo>
                  <a:cubicBezTo>
                    <a:pt x="16" y="60"/>
                    <a:pt x="16" y="60"/>
                    <a:pt x="16" y="60"/>
                  </a:cubicBezTo>
                  <a:cubicBezTo>
                    <a:pt x="15" y="60"/>
                    <a:pt x="14" y="59"/>
                    <a:pt x="14" y="58"/>
                  </a:cubicBezTo>
                  <a:cubicBezTo>
                    <a:pt x="14" y="57"/>
                    <a:pt x="15" y="56"/>
                    <a:pt x="16" y="56"/>
                  </a:cubicBezTo>
                  <a:cubicBezTo>
                    <a:pt x="68" y="56"/>
                    <a:pt x="68" y="56"/>
                    <a:pt x="68" y="56"/>
                  </a:cubicBezTo>
                  <a:cubicBezTo>
                    <a:pt x="69" y="56"/>
                    <a:pt x="70" y="57"/>
                    <a:pt x="70" y="58"/>
                  </a:cubicBezTo>
                  <a:cubicBezTo>
                    <a:pt x="70" y="59"/>
                    <a:pt x="69" y="60"/>
                    <a:pt x="68" y="60"/>
                  </a:cubicBezTo>
                  <a:close/>
                  <a:moveTo>
                    <a:pt x="68" y="52"/>
                  </a:moveTo>
                  <a:cubicBezTo>
                    <a:pt x="16" y="52"/>
                    <a:pt x="16" y="52"/>
                    <a:pt x="16" y="52"/>
                  </a:cubicBezTo>
                  <a:cubicBezTo>
                    <a:pt x="15" y="52"/>
                    <a:pt x="14" y="51"/>
                    <a:pt x="14" y="50"/>
                  </a:cubicBezTo>
                  <a:cubicBezTo>
                    <a:pt x="14" y="49"/>
                    <a:pt x="15" y="48"/>
                    <a:pt x="16" y="48"/>
                  </a:cubicBezTo>
                  <a:cubicBezTo>
                    <a:pt x="68" y="48"/>
                    <a:pt x="68" y="48"/>
                    <a:pt x="68" y="48"/>
                  </a:cubicBezTo>
                  <a:cubicBezTo>
                    <a:pt x="69" y="48"/>
                    <a:pt x="70" y="49"/>
                    <a:pt x="70" y="50"/>
                  </a:cubicBezTo>
                  <a:cubicBezTo>
                    <a:pt x="70" y="51"/>
                    <a:pt x="69" y="52"/>
                    <a:pt x="68" y="52"/>
                  </a:cubicBezTo>
                  <a:close/>
                  <a:moveTo>
                    <a:pt x="68" y="44"/>
                  </a:moveTo>
                  <a:cubicBezTo>
                    <a:pt x="16" y="44"/>
                    <a:pt x="16" y="44"/>
                    <a:pt x="16" y="44"/>
                  </a:cubicBezTo>
                  <a:cubicBezTo>
                    <a:pt x="15" y="44"/>
                    <a:pt x="14" y="43"/>
                    <a:pt x="14" y="42"/>
                  </a:cubicBezTo>
                  <a:cubicBezTo>
                    <a:pt x="14" y="41"/>
                    <a:pt x="15" y="40"/>
                    <a:pt x="16" y="40"/>
                  </a:cubicBezTo>
                  <a:cubicBezTo>
                    <a:pt x="68" y="40"/>
                    <a:pt x="68" y="40"/>
                    <a:pt x="68" y="40"/>
                  </a:cubicBezTo>
                  <a:cubicBezTo>
                    <a:pt x="69" y="40"/>
                    <a:pt x="70" y="41"/>
                    <a:pt x="70" y="42"/>
                  </a:cubicBezTo>
                  <a:cubicBezTo>
                    <a:pt x="70" y="43"/>
                    <a:pt x="69" y="44"/>
                    <a:pt x="68" y="44"/>
                  </a:cubicBezTo>
                  <a:close/>
                  <a:moveTo>
                    <a:pt x="68" y="36"/>
                  </a:moveTo>
                  <a:cubicBezTo>
                    <a:pt x="16" y="36"/>
                    <a:pt x="16" y="36"/>
                    <a:pt x="16" y="36"/>
                  </a:cubicBezTo>
                  <a:cubicBezTo>
                    <a:pt x="15" y="36"/>
                    <a:pt x="14" y="35"/>
                    <a:pt x="14" y="34"/>
                  </a:cubicBezTo>
                  <a:cubicBezTo>
                    <a:pt x="14" y="33"/>
                    <a:pt x="15" y="32"/>
                    <a:pt x="16" y="32"/>
                  </a:cubicBezTo>
                  <a:cubicBezTo>
                    <a:pt x="68" y="32"/>
                    <a:pt x="68" y="32"/>
                    <a:pt x="68" y="32"/>
                  </a:cubicBezTo>
                  <a:cubicBezTo>
                    <a:pt x="69" y="32"/>
                    <a:pt x="70" y="33"/>
                    <a:pt x="70" y="34"/>
                  </a:cubicBezTo>
                  <a:cubicBezTo>
                    <a:pt x="70" y="35"/>
                    <a:pt x="69" y="36"/>
                    <a:pt x="68" y="36"/>
                  </a:cubicBezTo>
                  <a:close/>
                  <a:moveTo>
                    <a:pt x="68" y="28"/>
                  </a:moveTo>
                  <a:cubicBezTo>
                    <a:pt x="16" y="28"/>
                    <a:pt x="16" y="28"/>
                    <a:pt x="16" y="28"/>
                  </a:cubicBezTo>
                  <a:cubicBezTo>
                    <a:pt x="15" y="28"/>
                    <a:pt x="14" y="27"/>
                    <a:pt x="14" y="26"/>
                  </a:cubicBezTo>
                  <a:cubicBezTo>
                    <a:pt x="14" y="25"/>
                    <a:pt x="15" y="24"/>
                    <a:pt x="16" y="24"/>
                  </a:cubicBezTo>
                  <a:cubicBezTo>
                    <a:pt x="68" y="24"/>
                    <a:pt x="68" y="24"/>
                    <a:pt x="68" y="24"/>
                  </a:cubicBezTo>
                  <a:cubicBezTo>
                    <a:pt x="69" y="24"/>
                    <a:pt x="70" y="25"/>
                    <a:pt x="70" y="26"/>
                  </a:cubicBezTo>
                  <a:cubicBezTo>
                    <a:pt x="70" y="27"/>
                    <a:pt x="69" y="28"/>
                    <a:pt x="68" y="28"/>
                  </a:cubicBezTo>
                  <a:close/>
                  <a:moveTo>
                    <a:pt x="68" y="20"/>
                  </a:moveTo>
                  <a:cubicBezTo>
                    <a:pt x="16" y="20"/>
                    <a:pt x="16" y="20"/>
                    <a:pt x="16" y="20"/>
                  </a:cubicBezTo>
                  <a:cubicBezTo>
                    <a:pt x="15" y="20"/>
                    <a:pt x="14" y="19"/>
                    <a:pt x="14" y="18"/>
                  </a:cubicBezTo>
                  <a:cubicBezTo>
                    <a:pt x="14" y="17"/>
                    <a:pt x="15" y="16"/>
                    <a:pt x="16" y="16"/>
                  </a:cubicBezTo>
                  <a:cubicBezTo>
                    <a:pt x="68" y="16"/>
                    <a:pt x="68" y="16"/>
                    <a:pt x="68" y="16"/>
                  </a:cubicBezTo>
                  <a:cubicBezTo>
                    <a:pt x="69" y="16"/>
                    <a:pt x="70" y="17"/>
                    <a:pt x="70" y="18"/>
                  </a:cubicBezTo>
                  <a:cubicBezTo>
                    <a:pt x="70" y="19"/>
                    <a:pt x="69" y="20"/>
                    <a:pt x="68" y="20"/>
                  </a:cubicBezTo>
                  <a:close/>
                </a:path>
              </a:pathLst>
            </a:custGeom>
            <a:solidFill>
              <a:srgbClr val="102747"/>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Garamond"/>
                <a:ea typeface="Garamond"/>
                <a:cs typeface="Garamond"/>
                <a:sym typeface="Garamond"/>
              </a:endParaRPr>
            </a:p>
          </p:txBody>
        </p:sp>
      </p:grpSp>
      <p:sp>
        <p:nvSpPr>
          <p:cNvPr id="251" name="Google Shape;251;g317ee9bdc08_0_199"/>
          <p:cNvSpPr txBox="1"/>
          <p:nvPr/>
        </p:nvSpPr>
        <p:spPr>
          <a:xfrm>
            <a:off x="1147370" y="1196700"/>
            <a:ext cx="10066200" cy="738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102747"/>
              </a:buClr>
              <a:buSzPts val="2000"/>
              <a:buFont typeface="Garamond"/>
              <a:buNone/>
            </a:pPr>
            <a:r>
              <a:rPr b="1" lang="en-US" sz="1600">
                <a:solidFill>
                  <a:srgbClr val="102747"/>
                </a:solidFill>
                <a:latin typeface="Garamond"/>
                <a:ea typeface="Garamond"/>
                <a:cs typeface="Garamond"/>
                <a:sym typeface="Garamond"/>
              </a:rPr>
              <a:t>Michigan Avenue Fitness Center RFP:</a:t>
            </a:r>
            <a:r>
              <a:rPr lang="en-US" sz="1600">
                <a:solidFill>
                  <a:srgbClr val="102747"/>
                </a:solidFill>
                <a:latin typeface="Garamond"/>
                <a:ea typeface="Garamond"/>
                <a:cs typeface="Garamond"/>
                <a:sym typeface="Garamond"/>
              </a:rPr>
              <a:t> </a:t>
            </a:r>
            <a:r>
              <a:rPr lang="en-US" sz="1600">
                <a:solidFill>
                  <a:schemeClr val="dk1"/>
                </a:solidFill>
                <a:latin typeface="Garamond"/>
                <a:ea typeface="Garamond"/>
                <a:cs typeface="Garamond"/>
                <a:sym typeface="Garamond"/>
              </a:rPr>
              <a:t>Michigan Avenue Fitness Center has requested a proposal to engage Northwestern and Company in a data governance engagement aimed at assessing their current state, identifying gaps, and providing actionable recommendations. Objectives are outlined in the accompanying table.</a:t>
            </a:r>
            <a:endParaRPr b="0" i="0" sz="1600" u="none" cap="none" strike="noStrike">
              <a:solidFill>
                <a:srgbClr val="000000"/>
              </a:solidFill>
              <a:latin typeface="Arial"/>
              <a:ea typeface="Arial"/>
              <a:cs typeface="Arial"/>
              <a:sym typeface="Arial"/>
            </a:endParaRPr>
          </a:p>
        </p:txBody>
      </p:sp>
      <p:sp>
        <p:nvSpPr>
          <p:cNvPr id="252" name="Google Shape;252;g317ee9bdc08_0_199"/>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317ee9bdc08_0_296"/>
          <p:cNvSpPr txBox="1"/>
          <p:nvPr>
            <p:ph type="title"/>
          </p:nvPr>
        </p:nvSpPr>
        <p:spPr>
          <a:xfrm>
            <a:off x="476250" y="365125"/>
            <a:ext cx="11258700" cy="701700"/>
          </a:xfrm>
          <a:prstGeom prst="rect">
            <a:avLst/>
          </a:prstGeom>
          <a:noFill/>
          <a:ln>
            <a:noFill/>
          </a:ln>
        </p:spPr>
        <p:txBody>
          <a:bodyPr anchorCtr="0" anchor="ctr" bIns="0" lIns="0" spcFirstLastPara="1" rIns="0" wrap="square" tIns="0">
            <a:normAutofit/>
          </a:bodyPr>
          <a:lstStyle/>
          <a:p>
            <a:pPr indent="0" lvl="0" marL="0" rtl="0" algn="l">
              <a:lnSpc>
                <a:spcPct val="90000"/>
              </a:lnSpc>
              <a:spcBef>
                <a:spcPts val="0"/>
              </a:spcBef>
              <a:spcAft>
                <a:spcPts val="0"/>
              </a:spcAft>
              <a:buClr>
                <a:schemeClr val="dk1"/>
              </a:buClr>
              <a:buSzPts val="2800"/>
              <a:buFont typeface="Garamond"/>
              <a:buNone/>
            </a:pPr>
            <a:r>
              <a:rPr lang="en-US" sz="2800"/>
              <a:t>Data Governance Framework</a:t>
            </a:r>
            <a:endParaRPr/>
          </a:p>
        </p:txBody>
      </p:sp>
      <p:sp>
        <p:nvSpPr>
          <p:cNvPr id="258" name="Google Shape;258;g317ee9bdc08_0_296"/>
          <p:cNvSpPr/>
          <p:nvPr/>
        </p:nvSpPr>
        <p:spPr>
          <a:xfrm>
            <a:off x="0" y="365125"/>
            <a:ext cx="275700" cy="701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Garamond"/>
              <a:ea typeface="Garamond"/>
              <a:cs typeface="Garamond"/>
              <a:sym typeface="Garamond"/>
            </a:endParaRPr>
          </a:p>
        </p:txBody>
      </p:sp>
      <p:sp>
        <p:nvSpPr>
          <p:cNvPr id="259" name="Google Shape;259;g317ee9bdc08_0_296"/>
          <p:cNvSpPr txBox="1"/>
          <p:nvPr>
            <p:ph idx="12" type="sldNum"/>
          </p:nvPr>
        </p:nvSpPr>
        <p:spPr>
          <a:xfrm>
            <a:off x="11346287" y="6275388"/>
            <a:ext cx="388500" cy="365100"/>
          </a:xfrm>
          <a:prstGeom prst="rect">
            <a:avLst/>
          </a:prstGeom>
          <a:solidFill>
            <a:srgbClr val="102747"/>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200"/>
              <a:buNone/>
            </a:pPr>
            <a:fld id="{00000000-1234-1234-1234-123412341234}" type="slidenum">
              <a:rPr lang="en-US">
                <a:solidFill>
                  <a:schemeClr val="lt1"/>
                </a:solidFill>
              </a:rPr>
              <a:t>‹#›</a:t>
            </a:fld>
            <a:endParaRPr>
              <a:solidFill>
                <a:schemeClr val="lt1"/>
              </a:solidFill>
            </a:endParaRPr>
          </a:p>
        </p:txBody>
      </p:sp>
      <p:cxnSp>
        <p:nvCxnSpPr>
          <p:cNvPr id="260" name="Google Shape;260;g317ee9bdc08_0_296"/>
          <p:cNvCxnSpPr/>
          <p:nvPr/>
        </p:nvCxnSpPr>
        <p:spPr>
          <a:xfrm>
            <a:off x="4723238" y="6457950"/>
            <a:ext cx="6490800" cy="0"/>
          </a:xfrm>
          <a:prstGeom prst="straightConnector1">
            <a:avLst/>
          </a:prstGeom>
          <a:noFill/>
          <a:ln cap="flat" cmpd="sng" w="9525">
            <a:solidFill>
              <a:srgbClr val="BFBFBF"/>
            </a:solidFill>
            <a:prstDash val="solid"/>
            <a:miter lim="800000"/>
            <a:headEnd len="sm" w="sm" type="none"/>
            <a:tailEnd len="sm" w="sm" type="none"/>
          </a:ln>
        </p:spPr>
      </p:cxnSp>
      <p:sp>
        <p:nvSpPr>
          <p:cNvPr id="261" name="Google Shape;261;g317ee9bdc08_0_296"/>
          <p:cNvSpPr txBox="1"/>
          <p:nvPr/>
        </p:nvSpPr>
        <p:spPr>
          <a:xfrm>
            <a:off x="4432804" y="1831272"/>
            <a:ext cx="3326400" cy="1508400"/>
          </a:xfrm>
          <a:prstGeom prst="rect">
            <a:avLst/>
          </a:prstGeom>
          <a:noFill/>
          <a:ln>
            <a:noFill/>
          </a:ln>
        </p:spPr>
        <p:txBody>
          <a:bodyPr anchorCtr="0" anchor="t" bIns="0" lIns="0" spcFirstLastPara="1" rIns="0" wrap="square" tIns="0">
            <a:spAutoFit/>
          </a:bodyPr>
          <a:lstStyle/>
          <a:p>
            <a:pPr indent="-317500" lvl="0" marL="457200" rtl="0" algn="l">
              <a:spcBef>
                <a:spcPts val="0"/>
              </a:spcBef>
              <a:spcAft>
                <a:spcPts val="0"/>
              </a:spcAft>
              <a:buClr>
                <a:schemeClr val="dk1"/>
              </a:buClr>
              <a:buSzPts val="1400"/>
              <a:buFont typeface="Garamond"/>
              <a:buChar char="●"/>
            </a:pPr>
            <a:r>
              <a:rPr lang="en-US">
                <a:solidFill>
                  <a:schemeClr val="dk1"/>
                </a:solidFill>
                <a:latin typeface="Garamond"/>
                <a:ea typeface="Garamond"/>
                <a:cs typeface="Garamond"/>
                <a:sym typeface="Garamond"/>
              </a:rPr>
              <a:t>Establish a central DMO to oversee data governance framework implementation</a:t>
            </a:r>
            <a:endParaRPr>
              <a:solidFill>
                <a:schemeClr val="dk1"/>
              </a:solidFill>
              <a:latin typeface="Garamond"/>
              <a:ea typeface="Garamond"/>
              <a:cs typeface="Garamond"/>
              <a:sym typeface="Garamond"/>
            </a:endParaRPr>
          </a:p>
          <a:p>
            <a:pPr indent="0" lvl="0" marL="457200" rtl="0" algn="l">
              <a:spcBef>
                <a:spcPts val="0"/>
              </a:spcBef>
              <a:spcAft>
                <a:spcPts val="0"/>
              </a:spcAft>
              <a:buNone/>
            </a:pPr>
            <a:r>
              <a:t/>
            </a:r>
            <a:endParaRPr>
              <a:solidFill>
                <a:schemeClr val="dk1"/>
              </a:solidFill>
              <a:latin typeface="Garamond"/>
              <a:ea typeface="Garamond"/>
              <a:cs typeface="Garamond"/>
              <a:sym typeface="Garamond"/>
            </a:endParaRPr>
          </a:p>
          <a:p>
            <a:pPr indent="-317500" lvl="0" marL="457200" rtl="0" algn="l">
              <a:spcBef>
                <a:spcPts val="0"/>
              </a:spcBef>
              <a:spcAft>
                <a:spcPts val="0"/>
              </a:spcAft>
              <a:buClr>
                <a:schemeClr val="dk1"/>
              </a:buClr>
              <a:buSzPts val="1400"/>
              <a:buFont typeface="Garamond"/>
              <a:buChar char="●"/>
            </a:pPr>
            <a:r>
              <a:rPr lang="en-US">
                <a:solidFill>
                  <a:schemeClr val="dk1"/>
                </a:solidFill>
                <a:latin typeface="Garamond"/>
                <a:ea typeface="Garamond"/>
                <a:cs typeface="Garamond"/>
                <a:sym typeface="Garamond"/>
              </a:rPr>
              <a:t>DMO to manage policies, processes, roles, and technology for data integrity, security, accessibility, and cross-functional collaboration</a:t>
            </a:r>
            <a:endParaRPr>
              <a:solidFill>
                <a:schemeClr val="dk1"/>
              </a:solidFill>
              <a:latin typeface="Garamond"/>
              <a:ea typeface="Garamond"/>
              <a:cs typeface="Garamond"/>
              <a:sym typeface="Garamond"/>
            </a:endParaRPr>
          </a:p>
        </p:txBody>
      </p:sp>
      <p:sp>
        <p:nvSpPr>
          <p:cNvPr id="262" name="Google Shape;262;g317ee9bdc08_0_296"/>
          <p:cNvSpPr txBox="1"/>
          <p:nvPr/>
        </p:nvSpPr>
        <p:spPr>
          <a:xfrm>
            <a:off x="8398832" y="1831272"/>
            <a:ext cx="3326400" cy="1508400"/>
          </a:xfrm>
          <a:prstGeom prst="rect">
            <a:avLst/>
          </a:prstGeom>
          <a:noFill/>
          <a:ln>
            <a:noFill/>
          </a:ln>
        </p:spPr>
        <p:txBody>
          <a:bodyPr anchorCtr="0" anchor="t" bIns="0" lIns="0" spcFirstLastPara="1" rIns="0" wrap="square" tIns="0">
            <a:spAutoFit/>
          </a:bodyPr>
          <a:lstStyle/>
          <a:p>
            <a:pPr indent="-317500" lvl="0" marL="457200" marR="0" rtl="0" algn="l">
              <a:lnSpc>
                <a:spcPct val="100000"/>
              </a:lnSpc>
              <a:spcBef>
                <a:spcPts val="0"/>
              </a:spcBef>
              <a:spcAft>
                <a:spcPts val="0"/>
              </a:spcAft>
              <a:buSzPts val="1400"/>
              <a:buFont typeface="Garamond"/>
              <a:buChar char="●"/>
            </a:pPr>
            <a:r>
              <a:rPr lang="en-US">
                <a:latin typeface="Garamond"/>
                <a:ea typeface="Garamond"/>
                <a:cs typeface="Garamond"/>
                <a:sym typeface="Garamond"/>
              </a:rPr>
              <a:t>Implement a robust data governance framework with clear data ownership, stewardship, and quality assurance processes</a:t>
            </a:r>
            <a:endParaRPr>
              <a:latin typeface="Garamond"/>
              <a:ea typeface="Garamond"/>
              <a:cs typeface="Garamond"/>
              <a:sym typeface="Garamond"/>
            </a:endParaRPr>
          </a:p>
          <a:p>
            <a:pPr indent="0" lvl="0" marL="0" marR="0" rtl="0" algn="l">
              <a:lnSpc>
                <a:spcPct val="100000"/>
              </a:lnSpc>
              <a:spcBef>
                <a:spcPts val="0"/>
              </a:spcBef>
              <a:spcAft>
                <a:spcPts val="0"/>
              </a:spcAft>
              <a:buClr>
                <a:srgbClr val="102747"/>
              </a:buClr>
              <a:buSzPts val="1600"/>
              <a:buFont typeface="Garamond"/>
              <a:buNone/>
            </a:pPr>
            <a:r>
              <a:t/>
            </a:r>
            <a:endParaRPr>
              <a:latin typeface="Garamond"/>
              <a:ea typeface="Garamond"/>
              <a:cs typeface="Garamond"/>
              <a:sym typeface="Garamond"/>
            </a:endParaRPr>
          </a:p>
          <a:p>
            <a:pPr indent="-317500" lvl="0" marL="457200" marR="0" rtl="0" algn="l">
              <a:lnSpc>
                <a:spcPct val="100000"/>
              </a:lnSpc>
              <a:spcBef>
                <a:spcPts val="0"/>
              </a:spcBef>
              <a:spcAft>
                <a:spcPts val="0"/>
              </a:spcAft>
              <a:buSzPts val="1400"/>
              <a:buFont typeface="Garamond"/>
              <a:buChar char="●"/>
            </a:pPr>
            <a:r>
              <a:rPr lang="en-US">
                <a:latin typeface="Garamond"/>
                <a:ea typeface="Garamond"/>
                <a:cs typeface="Garamond"/>
                <a:sym typeface="Garamond"/>
              </a:rPr>
              <a:t>Prioritize regulatory compliance (HIPAA, PCI-DSS) to protect sensitive data</a:t>
            </a:r>
            <a:endParaRPr>
              <a:latin typeface="Garamond"/>
              <a:ea typeface="Garamond"/>
              <a:cs typeface="Garamond"/>
              <a:sym typeface="Garamond"/>
            </a:endParaRPr>
          </a:p>
        </p:txBody>
      </p:sp>
      <p:sp>
        <p:nvSpPr>
          <p:cNvPr id="263" name="Google Shape;263;g317ee9bdc08_0_296"/>
          <p:cNvSpPr txBox="1"/>
          <p:nvPr/>
        </p:nvSpPr>
        <p:spPr>
          <a:xfrm>
            <a:off x="466776" y="1831272"/>
            <a:ext cx="3326400" cy="1293000"/>
          </a:xfrm>
          <a:prstGeom prst="rect">
            <a:avLst/>
          </a:prstGeom>
          <a:noFill/>
          <a:ln>
            <a:noFill/>
          </a:ln>
        </p:spPr>
        <p:txBody>
          <a:bodyPr anchorCtr="0" anchor="t" bIns="0" lIns="0" spcFirstLastPara="1" rIns="0" wrap="square" tIns="0">
            <a:spAutoFit/>
          </a:bodyPr>
          <a:lstStyle/>
          <a:p>
            <a:pPr indent="-317500" lvl="0" marL="457200" marR="0" rtl="0" algn="l">
              <a:lnSpc>
                <a:spcPct val="100000"/>
              </a:lnSpc>
              <a:spcBef>
                <a:spcPts val="0"/>
              </a:spcBef>
              <a:spcAft>
                <a:spcPts val="0"/>
              </a:spcAft>
              <a:buClr>
                <a:schemeClr val="dk1"/>
              </a:buClr>
              <a:buSzPts val="1400"/>
              <a:buFont typeface="Garamond"/>
              <a:buChar char="●"/>
            </a:pPr>
            <a:r>
              <a:rPr lang="en-US">
                <a:solidFill>
                  <a:schemeClr val="dk1"/>
                </a:solidFill>
                <a:latin typeface="Garamond"/>
                <a:ea typeface="Garamond"/>
                <a:cs typeface="Garamond"/>
                <a:sym typeface="Garamond"/>
              </a:rPr>
              <a:t>Secure executive support for data governance aligned with business goals</a:t>
            </a:r>
            <a:endParaRPr>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a:solidFill>
                <a:schemeClr val="dk1"/>
              </a:solidFill>
              <a:latin typeface="Garamond"/>
              <a:ea typeface="Garamond"/>
              <a:cs typeface="Garamond"/>
              <a:sym typeface="Garamond"/>
            </a:endParaRPr>
          </a:p>
          <a:p>
            <a:pPr indent="-317500" lvl="0" marL="457200" marR="0" rtl="0" algn="l">
              <a:lnSpc>
                <a:spcPct val="100000"/>
              </a:lnSpc>
              <a:spcBef>
                <a:spcPts val="0"/>
              </a:spcBef>
              <a:spcAft>
                <a:spcPts val="0"/>
              </a:spcAft>
              <a:buClr>
                <a:schemeClr val="dk1"/>
              </a:buClr>
              <a:buSzPts val="1400"/>
              <a:buFont typeface="Garamond"/>
              <a:buChar char="●"/>
            </a:pPr>
            <a:r>
              <a:rPr lang="en-US">
                <a:solidFill>
                  <a:schemeClr val="dk1"/>
                </a:solidFill>
                <a:latin typeface="Garamond"/>
                <a:ea typeface="Garamond"/>
                <a:cs typeface="Garamond"/>
                <a:sym typeface="Garamond"/>
              </a:rPr>
              <a:t>Prioritize data-driven strategies for customer engagement, operational efficiency, and regulatory compliance</a:t>
            </a:r>
            <a:endParaRPr>
              <a:solidFill>
                <a:schemeClr val="dk1"/>
              </a:solidFill>
              <a:latin typeface="Garamond"/>
              <a:ea typeface="Garamond"/>
              <a:cs typeface="Garamond"/>
              <a:sym typeface="Garamond"/>
            </a:endParaRPr>
          </a:p>
        </p:txBody>
      </p:sp>
      <p:grpSp>
        <p:nvGrpSpPr>
          <p:cNvPr id="264" name="Google Shape;264;g317ee9bdc08_0_296"/>
          <p:cNvGrpSpPr/>
          <p:nvPr/>
        </p:nvGrpSpPr>
        <p:grpSpPr>
          <a:xfrm>
            <a:off x="466777" y="1160708"/>
            <a:ext cx="520959" cy="520959"/>
            <a:chOff x="476251" y="1400628"/>
            <a:chExt cx="599700" cy="599700"/>
          </a:xfrm>
        </p:grpSpPr>
        <p:sp>
          <p:nvSpPr>
            <p:cNvPr id="265" name="Google Shape;265;g317ee9bdc08_0_296"/>
            <p:cNvSpPr/>
            <p:nvPr/>
          </p:nvSpPr>
          <p:spPr>
            <a:xfrm>
              <a:off x="476251" y="1400628"/>
              <a:ext cx="599700" cy="599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i="0" sz="1800" u="none" cap="none" strike="noStrike">
                <a:solidFill>
                  <a:schemeClr val="lt1"/>
                </a:solidFill>
                <a:latin typeface="Garamond"/>
                <a:ea typeface="Garamond"/>
                <a:cs typeface="Garamond"/>
                <a:sym typeface="Garamond"/>
              </a:endParaRPr>
            </a:p>
          </p:txBody>
        </p:sp>
        <p:sp>
          <p:nvSpPr>
            <p:cNvPr id="266" name="Google Shape;266;g317ee9bdc08_0_296"/>
            <p:cNvSpPr/>
            <p:nvPr/>
          </p:nvSpPr>
          <p:spPr>
            <a:xfrm>
              <a:off x="679882" y="1462183"/>
              <a:ext cx="192300" cy="492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3200"/>
                <a:buFont typeface="Arial"/>
                <a:buNone/>
              </a:pPr>
              <a:r>
                <a:rPr i="0" lang="en-US" sz="3200" u="none" cap="none" strike="noStrike">
                  <a:solidFill>
                    <a:schemeClr val="lt1"/>
                  </a:solidFill>
                  <a:latin typeface="Garamond"/>
                  <a:ea typeface="Garamond"/>
                  <a:cs typeface="Garamond"/>
                  <a:sym typeface="Garamond"/>
                </a:rPr>
                <a:t>1</a:t>
              </a:r>
              <a:endParaRPr i="0" sz="1400" u="none" cap="none" strike="noStrike">
                <a:solidFill>
                  <a:srgbClr val="000000"/>
                </a:solidFill>
                <a:latin typeface="Garamond"/>
                <a:ea typeface="Garamond"/>
                <a:cs typeface="Garamond"/>
                <a:sym typeface="Garamond"/>
              </a:endParaRPr>
            </a:p>
          </p:txBody>
        </p:sp>
      </p:grpSp>
      <p:grpSp>
        <p:nvGrpSpPr>
          <p:cNvPr id="267" name="Google Shape;267;g317ee9bdc08_0_296"/>
          <p:cNvGrpSpPr/>
          <p:nvPr/>
        </p:nvGrpSpPr>
        <p:grpSpPr>
          <a:xfrm>
            <a:off x="4432819" y="1160708"/>
            <a:ext cx="520959" cy="520959"/>
            <a:chOff x="4442279" y="1400628"/>
            <a:chExt cx="599700" cy="599700"/>
          </a:xfrm>
        </p:grpSpPr>
        <p:sp>
          <p:nvSpPr>
            <p:cNvPr id="268" name="Google Shape;268;g317ee9bdc08_0_296"/>
            <p:cNvSpPr/>
            <p:nvPr/>
          </p:nvSpPr>
          <p:spPr>
            <a:xfrm>
              <a:off x="4442279" y="1400628"/>
              <a:ext cx="599700" cy="599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i="0" sz="1800" u="none" cap="none" strike="noStrike">
                <a:solidFill>
                  <a:schemeClr val="lt1"/>
                </a:solidFill>
                <a:latin typeface="Garamond"/>
                <a:ea typeface="Garamond"/>
                <a:cs typeface="Garamond"/>
                <a:sym typeface="Garamond"/>
              </a:endParaRPr>
            </a:p>
          </p:txBody>
        </p:sp>
        <p:sp>
          <p:nvSpPr>
            <p:cNvPr id="269" name="Google Shape;269;g317ee9bdc08_0_296"/>
            <p:cNvSpPr/>
            <p:nvPr/>
          </p:nvSpPr>
          <p:spPr>
            <a:xfrm>
              <a:off x="4645910" y="1462183"/>
              <a:ext cx="192300" cy="492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3200"/>
                <a:buFont typeface="Arial"/>
                <a:buNone/>
              </a:pPr>
              <a:r>
                <a:rPr i="0" lang="en-US" sz="3200" u="none" cap="none" strike="noStrike">
                  <a:solidFill>
                    <a:schemeClr val="lt1"/>
                  </a:solidFill>
                  <a:latin typeface="Garamond"/>
                  <a:ea typeface="Garamond"/>
                  <a:cs typeface="Garamond"/>
                  <a:sym typeface="Garamond"/>
                </a:rPr>
                <a:t>2</a:t>
              </a:r>
              <a:endParaRPr i="0" sz="1400" u="none" cap="none" strike="noStrike">
                <a:solidFill>
                  <a:srgbClr val="000000"/>
                </a:solidFill>
                <a:latin typeface="Garamond"/>
                <a:ea typeface="Garamond"/>
                <a:cs typeface="Garamond"/>
                <a:sym typeface="Garamond"/>
              </a:endParaRPr>
            </a:p>
          </p:txBody>
        </p:sp>
      </p:grpSp>
      <p:grpSp>
        <p:nvGrpSpPr>
          <p:cNvPr id="270" name="Google Shape;270;g317ee9bdc08_0_296"/>
          <p:cNvGrpSpPr/>
          <p:nvPr/>
        </p:nvGrpSpPr>
        <p:grpSpPr>
          <a:xfrm>
            <a:off x="8398860" y="1160708"/>
            <a:ext cx="520959" cy="520959"/>
            <a:chOff x="8408307" y="1400628"/>
            <a:chExt cx="599700" cy="599700"/>
          </a:xfrm>
        </p:grpSpPr>
        <p:sp>
          <p:nvSpPr>
            <p:cNvPr id="271" name="Google Shape;271;g317ee9bdc08_0_296"/>
            <p:cNvSpPr/>
            <p:nvPr/>
          </p:nvSpPr>
          <p:spPr>
            <a:xfrm>
              <a:off x="8408307" y="1400628"/>
              <a:ext cx="599700" cy="599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i="0" sz="1800" u="none" cap="none" strike="noStrike">
                <a:solidFill>
                  <a:schemeClr val="lt1"/>
                </a:solidFill>
                <a:latin typeface="Garamond"/>
                <a:ea typeface="Garamond"/>
                <a:cs typeface="Garamond"/>
                <a:sym typeface="Garamond"/>
              </a:endParaRPr>
            </a:p>
          </p:txBody>
        </p:sp>
        <p:sp>
          <p:nvSpPr>
            <p:cNvPr id="272" name="Google Shape;272;g317ee9bdc08_0_296"/>
            <p:cNvSpPr/>
            <p:nvPr/>
          </p:nvSpPr>
          <p:spPr>
            <a:xfrm>
              <a:off x="8611938" y="1462183"/>
              <a:ext cx="192300" cy="492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3200"/>
                <a:buFont typeface="Arial"/>
                <a:buNone/>
              </a:pPr>
              <a:r>
                <a:rPr i="0" lang="en-US" sz="3200" u="none" cap="none" strike="noStrike">
                  <a:solidFill>
                    <a:schemeClr val="lt1"/>
                  </a:solidFill>
                  <a:latin typeface="Garamond"/>
                  <a:ea typeface="Garamond"/>
                  <a:cs typeface="Garamond"/>
                  <a:sym typeface="Garamond"/>
                </a:rPr>
                <a:t>3</a:t>
              </a:r>
              <a:endParaRPr i="0" sz="1400" u="none" cap="none" strike="noStrike">
                <a:solidFill>
                  <a:srgbClr val="000000"/>
                </a:solidFill>
                <a:latin typeface="Garamond"/>
                <a:ea typeface="Garamond"/>
                <a:cs typeface="Garamond"/>
                <a:sym typeface="Garamond"/>
              </a:endParaRPr>
            </a:p>
          </p:txBody>
        </p:sp>
      </p:grpSp>
      <p:sp>
        <p:nvSpPr>
          <p:cNvPr id="273" name="Google Shape;273;g317ee9bdc08_0_296"/>
          <p:cNvSpPr txBox="1"/>
          <p:nvPr/>
        </p:nvSpPr>
        <p:spPr>
          <a:xfrm>
            <a:off x="1094725" y="1160625"/>
            <a:ext cx="2584500" cy="52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US" sz="1500">
                <a:latin typeface="Garamond"/>
                <a:ea typeface="Garamond"/>
                <a:cs typeface="Garamond"/>
                <a:sym typeface="Garamond"/>
              </a:rPr>
              <a:t>Secure Leadership </a:t>
            </a:r>
            <a:r>
              <a:rPr lang="en-US" sz="1500">
                <a:latin typeface="Garamond"/>
                <a:ea typeface="Garamond"/>
                <a:cs typeface="Garamond"/>
                <a:sym typeface="Garamond"/>
              </a:rPr>
              <a:t>Commitment</a:t>
            </a:r>
            <a:r>
              <a:rPr lang="en-US" sz="1500">
                <a:latin typeface="Garamond"/>
                <a:ea typeface="Garamond"/>
                <a:cs typeface="Garamond"/>
                <a:sym typeface="Garamond"/>
              </a:rPr>
              <a:t> and Strategic Alignment</a:t>
            </a:r>
            <a:endParaRPr i="0" sz="1500" u="none" cap="none" strike="noStrike">
              <a:solidFill>
                <a:srgbClr val="000000"/>
              </a:solidFill>
              <a:latin typeface="Garamond"/>
              <a:ea typeface="Garamond"/>
              <a:cs typeface="Garamond"/>
              <a:sym typeface="Garamond"/>
            </a:endParaRPr>
          </a:p>
        </p:txBody>
      </p:sp>
      <p:sp>
        <p:nvSpPr>
          <p:cNvPr id="274" name="Google Shape;274;g317ee9bdc08_0_296"/>
          <p:cNvSpPr txBox="1"/>
          <p:nvPr/>
        </p:nvSpPr>
        <p:spPr>
          <a:xfrm>
            <a:off x="5072825" y="1160625"/>
            <a:ext cx="2584500" cy="52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US" sz="1500">
                <a:latin typeface="Garamond"/>
                <a:ea typeface="Garamond"/>
                <a:cs typeface="Garamond"/>
                <a:sym typeface="Garamond"/>
              </a:rPr>
              <a:t>Establish a Data Management Office for Oversight</a:t>
            </a:r>
            <a:endParaRPr i="0" sz="1500" u="none" cap="none" strike="noStrike">
              <a:solidFill>
                <a:srgbClr val="000000"/>
              </a:solidFill>
              <a:latin typeface="Garamond"/>
              <a:ea typeface="Garamond"/>
              <a:cs typeface="Garamond"/>
              <a:sym typeface="Garamond"/>
            </a:endParaRPr>
          </a:p>
        </p:txBody>
      </p:sp>
      <p:sp>
        <p:nvSpPr>
          <p:cNvPr id="275" name="Google Shape;275;g317ee9bdc08_0_296"/>
          <p:cNvSpPr txBox="1"/>
          <p:nvPr/>
        </p:nvSpPr>
        <p:spPr>
          <a:xfrm>
            <a:off x="9050925" y="1188500"/>
            <a:ext cx="2584500" cy="52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US" sz="1500">
                <a:latin typeface="Garamond"/>
                <a:ea typeface="Garamond"/>
                <a:cs typeface="Garamond"/>
                <a:sym typeface="Garamond"/>
              </a:rPr>
              <a:t>Define Data Ownership and Accountability</a:t>
            </a:r>
            <a:endParaRPr i="0" sz="1500" u="none" cap="none" strike="noStrike">
              <a:solidFill>
                <a:srgbClr val="000000"/>
              </a:solidFill>
              <a:latin typeface="Garamond"/>
              <a:ea typeface="Garamond"/>
              <a:cs typeface="Garamond"/>
              <a:sym typeface="Garamond"/>
            </a:endParaRPr>
          </a:p>
        </p:txBody>
      </p:sp>
      <p:sp>
        <p:nvSpPr>
          <p:cNvPr id="276" name="Google Shape;276;g317ee9bdc08_0_296"/>
          <p:cNvSpPr txBox="1"/>
          <p:nvPr/>
        </p:nvSpPr>
        <p:spPr>
          <a:xfrm>
            <a:off x="4442404" y="4479935"/>
            <a:ext cx="3326400" cy="1723800"/>
          </a:xfrm>
          <a:prstGeom prst="rect">
            <a:avLst/>
          </a:prstGeom>
          <a:noFill/>
          <a:ln>
            <a:noFill/>
          </a:ln>
        </p:spPr>
        <p:txBody>
          <a:bodyPr anchorCtr="0" anchor="t" bIns="0" lIns="0" spcFirstLastPara="1" rIns="0" wrap="square" tIns="0">
            <a:spAutoFit/>
          </a:bodyPr>
          <a:lstStyle/>
          <a:p>
            <a:pPr indent="-317500" lvl="0" marL="457200" marR="0" rtl="0" algn="l">
              <a:lnSpc>
                <a:spcPct val="100000"/>
              </a:lnSpc>
              <a:spcBef>
                <a:spcPts val="0"/>
              </a:spcBef>
              <a:spcAft>
                <a:spcPts val="0"/>
              </a:spcAft>
              <a:buClr>
                <a:schemeClr val="dk1"/>
              </a:buClr>
              <a:buSzPts val="1400"/>
              <a:buFont typeface="Garamond"/>
              <a:buChar char="●"/>
            </a:pPr>
            <a:r>
              <a:rPr lang="en-US">
                <a:solidFill>
                  <a:schemeClr val="dk1"/>
                </a:solidFill>
                <a:latin typeface="Garamond"/>
                <a:ea typeface="Garamond"/>
                <a:cs typeface="Garamond"/>
                <a:sym typeface="Garamond"/>
              </a:rPr>
              <a:t>Deploy scalable data management tools to ensure data quality, track lineage, and enforce security controls</a:t>
            </a:r>
            <a:endParaRPr>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a:solidFill>
                <a:schemeClr val="dk1"/>
              </a:solidFill>
              <a:latin typeface="Garamond"/>
              <a:ea typeface="Garamond"/>
              <a:cs typeface="Garamond"/>
              <a:sym typeface="Garamond"/>
            </a:endParaRPr>
          </a:p>
          <a:p>
            <a:pPr indent="-317500" lvl="0" marL="457200" marR="0" rtl="0" algn="l">
              <a:lnSpc>
                <a:spcPct val="100000"/>
              </a:lnSpc>
              <a:spcBef>
                <a:spcPts val="0"/>
              </a:spcBef>
              <a:spcAft>
                <a:spcPts val="0"/>
              </a:spcAft>
              <a:buClr>
                <a:schemeClr val="dk1"/>
              </a:buClr>
              <a:buSzPts val="1400"/>
              <a:buFont typeface="Garamond"/>
              <a:buChar char="●"/>
            </a:pPr>
            <a:r>
              <a:rPr lang="en-US">
                <a:solidFill>
                  <a:schemeClr val="dk1"/>
                </a:solidFill>
                <a:latin typeface="Garamond"/>
                <a:ea typeface="Garamond"/>
                <a:cs typeface="Garamond"/>
                <a:sym typeface="Garamond"/>
              </a:rPr>
              <a:t>Enable real-time monitoring of fitness operations, member health data, and transactions while enhancing data governance</a:t>
            </a:r>
            <a:endParaRPr>
              <a:solidFill>
                <a:schemeClr val="dk1"/>
              </a:solidFill>
              <a:latin typeface="Garamond"/>
              <a:ea typeface="Garamond"/>
              <a:cs typeface="Garamond"/>
              <a:sym typeface="Garamond"/>
            </a:endParaRPr>
          </a:p>
        </p:txBody>
      </p:sp>
      <p:sp>
        <p:nvSpPr>
          <p:cNvPr id="277" name="Google Shape;277;g317ee9bdc08_0_296"/>
          <p:cNvSpPr txBox="1"/>
          <p:nvPr/>
        </p:nvSpPr>
        <p:spPr>
          <a:xfrm>
            <a:off x="8408425" y="4479929"/>
            <a:ext cx="3326400" cy="1508400"/>
          </a:xfrm>
          <a:prstGeom prst="rect">
            <a:avLst/>
          </a:prstGeom>
          <a:noFill/>
          <a:ln>
            <a:noFill/>
          </a:ln>
        </p:spPr>
        <p:txBody>
          <a:bodyPr anchorCtr="0" anchor="t" bIns="0" lIns="0" spcFirstLastPara="1" rIns="0" wrap="square" tIns="0">
            <a:spAutoFit/>
          </a:bodyPr>
          <a:lstStyle/>
          <a:p>
            <a:pPr indent="-317500" lvl="0" marL="457200" marR="0" rtl="0" algn="l">
              <a:lnSpc>
                <a:spcPct val="100000"/>
              </a:lnSpc>
              <a:spcBef>
                <a:spcPts val="0"/>
              </a:spcBef>
              <a:spcAft>
                <a:spcPts val="0"/>
              </a:spcAft>
              <a:buSzPts val="1400"/>
              <a:buFont typeface="Garamond"/>
              <a:buChar char="●"/>
            </a:pPr>
            <a:r>
              <a:rPr lang="en-US">
                <a:latin typeface="Garamond"/>
                <a:ea typeface="Garamond"/>
                <a:cs typeface="Garamond"/>
                <a:sym typeface="Garamond"/>
              </a:rPr>
              <a:t>Cultivate data-driven decision-making by embedding governance practices into operations and empowering staff to uphold data integrity</a:t>
            </a:r>
            <a:endParaRPr>
              <a:latin typeface="Garamond"/>
              <a:ea typeface="Garamond"/>
              <a:cs typeface="Garamond"/>
              <a:sym typeface="Garamond"/>
            </a:endParaRPr>
          </a:p>
          <a:p>
            <a:pPr indent="-317500" lvl="0" marL="457200" marR="0" rtl="0" algn="l">
              <a:lnSpc>
                <a:spcPct val="100000"/>
              </a:lnSpc>
              <a:spcBef>
                <a:spcPts val="0"/>
              </a:spcBef>
              <a:spcAft>
                <a:spcPts val="0"/>
              </a:spcAft>
              <a:buSzPts val="1400"/>
              <a:buFont typeface="Garamond"/>
              <a:buChar char="●"/>
            </a:pPr>
            <a:r>
              <a:rPr lang="en-US">
                <a:latin typeface="Garamond"/>
                <a:ea typeface="Garamond"/>
                <a:cs typeface="Garamond"/>
                <a:sym typeface="Garamond"/>
              </a:rPr>
              <a:t>Train employees on the importance of data governance for service excellence, privacy, and member satisfaction</a:t>
            </a:r>
            <a:endParaRPr>
              <a:latin typeface="Garamond"/>
              <a:ea typeface="Garamond"/>
              <a:cs typeface="Garamond"/>
              <a:sym typeface="Garamond"/>
            </a:endParaRPr>
          </a:p>
        </p:txBody>
      </p:sp>
      <p:sp>
        <p:nvSpPr>
          <p:cNvPr id="278" name="Google Shape;278;g317ee9bdc08_0_296"/>
          <p:cNvSpPr txBox="1"/>
          <p:nvPr/>
        </p:nvSpPr>
        <p:spPr>
          <a:xfrm>
            <a:off x="476376" y="4479935"/>
            <a:ext cx="3326400" cy="1723800"/>
          </a:xfrm>
          <a:prstGeom prst="rect">
            <a:avLst/>
          </a:prstGeom>
          <a:noFill/>
          <a:ln>
            <a:noFill/>
          </a:ln>
        </p:spPr>
        <p:txBody>
          <a:bodyPr anchorCtr="0" anchor="t" bIns="0" lIns="0" spcFirstLastPara="1" rIns="0" wrap="square" tIns="0">
            <a:spAutoFit/>
          </a:bodyPr>
          <a:lstStyle/>
          <a:p>
            <a:pPr indent="-317500" lvl="0" marL="457200" marR="0" rtl="0" algn="l">
              <a:lnSpc>
                <a:spcPct val="100000"/>
              </a:lnSpc>
              <a:spcBef>
                <a:spcPts val="0"/>
              </a:spcBef>
              <a:spcAft>
                <a:spcPts val="0"/>
              </a:spcAft>
              <a:buClr>
                <a:schemeClr val="dk1"/>
              </a:buClr>
              <a:buSzPts val="1400"/>
              <a:buFont typeface="Garamond"/>
              <a:buChar char="●"/>
            </a:pPr>
            <a:r>
              <a:rPr lang="en-US">
                <a:solidFill>
                  <a:schemeClr val="dk1"/>
                </a:solidFill>
                <a:latin typeface="Garamond"/>
                <a:ea typeface="Garamond"/>
                <a:cs typeface="Garamond"/>
                <a:sym typeface="Garamond"/>
              </a:rPr>
              <a:t>Implement a comprehensive data governance framework to protect sensitive data</a:t>
            </a:r>
            <a:endParaRPr>
              <a:solidFill>
                <a:schemeClr val="dk1"/>
              </a:solidFill>
              <a:latin typeface="Garamond"/>
              <a:ea typeface="Garamond"/>
              <a:cs typeface="Garamond"/>
              <a:sym typeface="Garamond"/>
            </a:endParaRPr>
          </a:p>
          <a:p>
            <a:pPr indent="0" lvl="0" marL="457200" marR="0" rtl="0" algn="l">
              <a:lnSpc>
                <a:spcPct val="100000"/>
              </a:lnSpc>
              <a:spcBef>
                <a:spcPts val="0"/>
              </a:spcBef>
              <a:spcAft>
                <a:spcPts val="0"/>
              </a:spcAft>
              <a:buNone/>
            </a:pPr>
            <a:r>
              <a:t/>
            </a:r>
            <a:endParaRPr>
              <a:solidFill>
                <a:schemeClr val="dk1"/>
              </a:solidFill>
              <a:latin typeface="Garamond"/>
              <a:ea typeface="Garamond"/>
              <a:cs typeface="Garamond"/>
              <a:sym typeface="Garamond"/>
            </a:endParaRPr>
          </a:p>
          <a:p>
            <a:pPr indent="-317500" lvl="0" marL="457200" marR="0" rtl="0" algn="l">
              <a:lnSpc>
                <a:spcPct val="100000"/>
              </a:lnSpc>
              <a:spcBef>
                <a:spcPts val="0"/>
              </a:spcBef>
              <a:spcAft>
                <a:spcPts val="0"/>
              </a:spcAft>
              <a:buClr>
                <a:schemeClr val="dk1"/>
              </a:buClr>
              <a:buSzPts val="1400"/>
              <a:buFont typeface="Garamond"/>
              <a:buChar char="●"/>
            </a:pPr>
            <a:r>
              <a:rPr lang="en-US">
                <a:solidFill>
                  <a:schemeClr val="dk1"/>
                </a:solidFill>
                <a:latin typeface="Garamond"/>
                <a:ea typeface="Garamond"/>
                <a:cs typeface="Garamond"/>
                <a:sym typeface="Garamond"/>
              </a:rPr>
              <a:t>Ensure compliance with industry regulations (data privacy, health standards) through strict policies and protocols</a:t>
            </a:r>
            <a:endParaRPr>
              <a:solidFill>
                <a:schemeClr val="dk1"/>
              </a:solidFill>
              <a:latin typeface="Garamond"/>
              <a:ea typeface="Garamond"/>
              <a:cs typeface="Garamond"/>
              <a:sym typeface="Garamond"/>
            </a:endParaRPr>
          </a:p>
        </p:txBody>
      </p:sp>
      <p:grpSp>
        <p:nvGrpSpPr>
          <p:cNvPr id="279" name="Google Shape;279;g317ee9bdc08_0_296"/>
          <p:cNvGrpSpPr/>
          <p:nvPr/>
        </p:nvGrpSpPr>
        <p:grpSpPr>
          <a:xfrm>
            <a:off x="476377" y="3809370"/>
            <a:ext cx="520959" cy="520959"/>
            <a:chOff x="476251" y="1400628"/>
            <a:chExt cx="599700" cy="599700"/>
          </a:xfrm>
        </p:grpSpPr>
        <p:sp>
          <p:nvSpPr>
            <p:cNvPr id="280" name="Google Shape;280;g317ee9bdc08_0_296"/>
            <p:cNvSpPr/>
            <p:nvPr/>
          </p:nvSpPr>
          <p:spPr>
            <a:xfrm>
              <a:off x="476251" y="1400628"/>
              <a:ext cx="599700" cy="599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i="0" sz="1800" u="none" cap="none" strike="noStrike">
                <a:solidFill>
                  <a:schemeClr val="lt1"/>
                </a:solidFill>
                <a:latin typeface="Garamond"/>
                <a:ea typeface="Garamond"/>
                <a:cs typeface="Garamond"/>
                <a:sym typeface="Garamond"/>
              </a:endParaRPr>
            </a:p>
          </p:txBody>
        </p:sp>
        <p:sp>
          <p:nvSpPr>
            <p:cNvPr id="281" name="Google Shape;281;g317ee9bdc08_0_296"/>
            <p:cNvSpPr/>
            <p:nvPr/>
          </p:nvSpPr>
          <p:spPr>
            <a:xfrm>
              <a:off x="679882" y="1462183"/>
              <a:ext cx="192300" cy="492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3200"/>
                <a:buFont typeface="Arial"/>
                <a:buNone/>
              </a:pPr>
              <a:r>
                <a:rPr lang="en-US" sz="3200">
                  <a:solidFill>
                    <a:schemeClr val="lt1"/>
                  </a:solidFill>
                  <a:latin typeface="Garamond"/>
                  <a:ea typeface="Garamond"/>
                  <a:cs typeface="Garamond"/>
                  <a:sym typeface="Garamond"/>
                </a:rPr>
                <a:t>4</a:t>
              </a:r>
              <a:endParaRPr i="0" sz="1400" u="none" cap="none" strike="noStrike">
                <a:solidFill>
                  <a:srgbClr val="000000"/>
                </a:solidFill>
                <a:latin typeface="Garamond"/>
                <a:ea typeface="Garamond"/>
                <a:cs typeface="Garamond"/>
                <a:sym typeface="Garamond"/>
              </a:endParaRPr>
            </a:p>
          </p:txBody>
        </p:sp>
      </p:grpSp>
      <p:grpSp>
        <p:nvGrpSpPr>
          <p:cNvPr id="282" name="Google Shape;282;g317ee9bdc08_0_296"/>
          <p:cNvGrpSpPr/>
          <p:nvPr/>
        </p:nvGrpSpPr>
        <p:grpSpPr>
          <a:xfrm>
            <a:off x="4442419" y="3809370"/>
            <a:ext cx="520959" cy="520959"/>
            <a:chOff x="4442279" y="1400628"/>
            <a:chExt cx="599700" cy="599700"/>
          </a:xfrm>
        </p:grpSpPr>
        <p:sp>
          <p:nvSpPr>
            <p:cNvPr id="283" name="Google Shape;283;g317ee9bdc08_0_296"/>
            <p:cNvSpPr/>
            <p:nvPr/>
          </p:nvSpPr>
          <p:spPr>
            <a:xfrm>
              <a:off x="4442279" y="1400628"/>
              <a:ext cx="599700" cy="599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i="0" sz="1800" u="none" cap="none" strike="noStrike">
                <a:solidFill>
                  <a:schemeClr val="lt1"/>
                </a:solidFill>
                <a:latin typeface="Garamond"/>
                <a:ea typeface="Garamond"/>
                <a:cs typeface="Garamond"/>
                <a:sym typeface="Garamond"/>
              </a:endParaRPr>
            </a:p>
          </p:txBody>
        </p:sp>
        <p:sp>
          <p:nvSpPr>
            <p:cNvPr id="284" name="Google Shape;284;g317ee9bdc08_0_296"/>
            <p:cNvSpPr/>
            <p:nvPr/>
          </p:nvSpPr>
          <p:spPr>
            <a:xfrm>
              <a:off x="4645910" y="1462183"/>
              <a:ext cx="192300" cy="492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3200"/>
                <a:buFont typeface="Arial"/>
                <a:buNone/>
              </a:pPr>
              <a:r>
                <a:rPr lang="en-US" sz="3200">
                  <a:solidFill>
                    <a:schemeClr val="lt1"/>
                  </a:solidFill>
                  <a:latin typeface="Garamond"/>
                  <a:ea typeface="Garamond"/>
                  <a:cs typeface="Garamond"/>
                  <a:sym typeface="Garamond"/>
                </a:rPr>
                <a:t>5</a:t>
              </a:r>
              <a:endParaRPr i="0" sz="1400" u="none" cap="none" strike="noStrike">
                <a:solidFill>
                  <a:srgbClr val="000000"/>
                </a:solidFill>
                <a:latin typeface="Garamond"/>
                <a:ea typeface="Garamond"/>
                <a:cs typeface="Garamond"/>
                <a:sym typeface="Garamond"/>
              </a:endParaRPr>
            </a:p>
          </p:txBody>
        </p:sp>
      </p:grpSp>
      <p:grpSp>
        <p:nvGrpSpPr>
          <p:cNvPr id="285" name="Google Shape;285;g317ee9bdc08_0_296"/>
          <p:cNvGrpSpPr/>
          <p:nvPr/>
        </p:nvGrpSpPr>
        <p:grpSpPr>
          <a:xfrm>
            <a:off x="8408460" y="3809370"/>
            <a:ext cx="520959" cy="520959"/>
            <a:chOff x="8408307" y="1400628"/>
            <a:chExt cx="599700" cy="599700"/>
          </a:xfrm>
        </p:grpSpPr>
        <p:sp>
          <p:nvSpPr>
            <p:cNvPr id="286" name="Google Shape;286;g317ee9bdc08_0_296"/>
            <p:cNvSpPr/>
            <p:nvPr/>
          </p:nvSpPr>
          <p:spPr>
            <a:xfrm>
              <a:off x="8408307" y="1400628"/>
              <a:ext cx="599700" cy="599700"/>
            </a:xfrm>
            <a:prstGeom prst="rect">
              <a:avLst/>
            </a:prstGeom>
            <a:solidFill>
              <a:srgbClr val="10274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i="0" sz="1800" u="none" cap="none" strike="noStrike">
                <a:solidFill>
                  <a:schemeClr val="lt1"/>
                </a:solidFill>
                <a:latin typeface="Garamond"/>
                <a:ea typeface="Garamond"/>
                <a:cs typeface="Garamond"/>
                <a:sym typeface="Garamond"/>
              </a:endParaRPr>
            </a:p>
          </p:txBody>
        </p:sp>
        <p:sp>
          <p:nvSpPr>
            <p:cNvPr id="287" name="Google Shape;287;g317ee9bdc08_0_296"/>
            <p:cNvSpPr/>
            <p:nvPr/>
          </p:nvSpPr>
          <p:spPr>
            <a:xfrm>
              <a:off x="8611938" y="1462183"/>
              <a:ext cx="192300" cy="492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3200"/>
                <a:buFont typeface="Arial"/>
                <a:buNone/>
              </a:pPr>
              <a:r>
                <a:rPr lang="en-US" sz="3200">
                  <a:solidFill>
                    <a:schemeClr val="lt1"/>
                  </a:solidFill>
                  <a:latin typeface="Garamond"/>
                  <a:ea typeface="Garamond"/>
                  <a:cs typeface="Garamond"/>
                  <a:sym typeface="Garamond"/>
                </a:rPr>
                <a:t>6</a:t>
              </a:r>
              <a:endParaRPr i="0" sz="1400" u="none" cap="none" strike="noStrike">
                <a:solidFill>
                  <a:srgbClr val="000000"/>
                </a:solidFill>
                <a:latin typeface="Garamond"/>
                <a:ea typeface="Garamond"/>
                <a:cs typeface="Garamond"/>
                <a:sym typeface="Garamond"/>
              </a:endParaRPr>
            </a:p>
          </p:txBody>
        </p:sp>
      </p:grpSp>
      <p:sp>
        <p:nvSpPr>
          <p:cNvPr id="288" name="Google Shape;288;g317ee9bdc08_0_296"/>
          <p:cNvSpPr txBox="1"/>
          <p:nvPr/>
        </p:nvSpPr>
        <p:spPr>
          <a:xfrm>
            <a:off x="1104325" y="3809288"/>
            <a:ext cx="2584500" cy="52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US" sz="1500">
                <a:latin typeface="Garamond"/>
                <a:ea typeface="Garamond"/>
                <a:cs typeface="Garamond"/>
                <a:sym typeface="Garamond"/>
              </a:rPr>
              <a:t>Create Data Policies, Standards, and Compliance Protocols</a:t>
            </a:r>
            <a:endParaRPr i="0" sz="1500" u="none" cap="none" strike="noStrike">
              <a:solidFill>
                <a:srgbClr val="000000"/>
              </a:solidFill>
              <a:latin typeface="Garamond"/>
              <a:ea typeface="Garamond"/>
              <a:cs typeface="Garamond"/>
              <a:sym typeface="Garamond"/>
            </a:endParaRPr>
          </a:p>
        </p:txBody>
      </p:sp>
      <p:sp>
        <p:nvSpPr>
          <p:cNvPr id="289" name="Google Shape;289;g317ee9bdc08_0_296"/>
          <p:cNvSpPr txBox="1"/>
          <p:nvPr/>
        </p:nvSpPr>
        <p:spPr>
          <a:xfrm>
            <a:off x="5082425" y="3809288"/>
            <a:ext cx="2584500" cy="52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US" sz="1500">
                <a:latin typeface="Garamond"/>
                <a:ea typeface="Garamond"/>
                <a:cs typeface="Garamond"/>
                <a:sym typeface="Garamond"/>
              </a:rPr>
              <a:t>Implement Data Management Processes and Technology</a:t>
            </a:r>
            <a:endParaRPr sz="1500">
              <a:latin typeface="Garamond"/>
              <a:ea typeface="Garamond"/>
              <a:cs typeface="Garamond"/>
              <a:sym typeface="Garamond"/>
            </a:endParaRPr>
          </a:p>
          <a:p>
            <a:pPr indent="0" lvl="0" marL="0" marR="0" rtl="0" algn="l">
              <a:lnSpc>
                <a:spcPct val="100000"/>
              </a:lnSpc>
              <a:spcBef>
                <a:spcPts val="0"/>
              </a:spcBef>
              <a:spcAft>
                <a:spcPts val="0"/>
              </a:spcAft>
              <a:buNone/>
            </a:pPr>
            <a:r>
              <a:t/>
            </a:r>
            <a:endParaRPr sz="1500">
              <a:latin typeface="Garamond"/>
              <a:ea typeface="Garamond"/>
              <a:cs typeface="Garamond"/>
              <a:sym typeface="Garamond"/>
            </a:endParaRPr>
          </a:p>
        </p:txBody>
      </p:sp>
      <p:sp>
        <p:nvSpPr>
          <p:cNvPr id="290" name="Google Shape;290;g317ee9bdc08_0_296"/>
          <p:cNvSpPr txBox="1"/>
          <p:nvPr/>
        </p:nvSpPr>
        <p:spPr>
          <a:xfrm>
            <a:off x="9060525" y="3837163"/>
            <a:ext cx="2584500" cy="52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US" sz="1500">
                <a:latin typeface="Garamond"/>
                <a:ea typeface="Garamond"/>
                <a:cs typeface="Garamond"/>
                <a:sym typeface="Garamond"/>
              </a:rPr>
              <a:t>Cultivate a Data-Driven Culture and Embed Governance</a:t>
            </a:r>
            <a:endParaRPr sz="1500">
              <a:latin typeface="Garamond"/>
              <a:ea typeface="Garamond"/>
              <a:cs typeface="Garamond"/>
              <a:sym typeface="Garamond"/>
            </a:endParaRPr>
          </a:p>
          <a:p>
            <a:pPr indent="0" lvl="0" marL="0" marR="0" rtl="0" algn="l">
              <a:lnSpc>
                <a:spcPct val="100000"/>
              </a:lnSpc>
              <a:spcBef>
                <a:spcPts val="0"/>
              </a:spcBef>
              <a:spcAft>
                <a:spcPts val="0"/>
              </a:spcAft>
              <a:buNone/>
            </a:pPr>
            <a:r>
              <a:t/>
            </a:r>
            <a:endParaRPr sz="1500">
              <a:latin typeface="Garamond"/>
              <a:ea typeface="Garamond"/>
              <a:cs typeface="Garamond"/>
              <a:sym typeface="Garamond"/>
            </a:endParaRPr>
          </a:p>
        </p:txBody>
      </p:sp>
      <p:sp>
        <p:nvSpPr>
          <p:cNvPr id="291" name="Google Shape;291;g317ee9bdc08_0_296"/>
          <p:cNvSpPr txBox="1"/>
          <p:nvPr>
            <p:ph idx="11" type="ftr"/>
          </p:nvPr>
        </p:nvSpPr>
        <p:spPr>
          <a:xfrm>
            <a:off x="476250" y="6495588"/>
            <a:ext cx="4114800" cy="3651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SzPts val="1400"/>
              <a:buNone/>
            </a:pPr>
            <a:r>
              <a:rPr lang="en-US"/>
              <a:t>Northwestern and Company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